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60" r:id="rId5"/>
    <p:sldId id="261" r:id="rId6"/>
    <p:sldId id="262" r:id="rId7"/>
    <p:sldId id="263" r:id="rId8"/>
    <p:sldId id="268" r:id="rId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66D54423-DA81-43AA-8410-C68FEECD7482}">
          <p14:sldIdLst>
            <p14:sldId id="256"/>
            <p14:sldId id="257"/>
            <p14:sldId id="258"/>
            <p14:sldId id="260"/>
            <p14:sldId id="261"/>
            <p14:sldId id="262"/>
            <p14:sldId id="263"/>
            <p14:sldId id="26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6" d="100"/>
          <a:sy n="86" d="100"/>
        </p:scale>
        <p:origin x="562" y="3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44C681-7ED3-4CCB-8204-1E7343E9BC98}"/>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FD16F5B-A91D-4114-A70E-4DF5E49A91B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A9CC1078-23B3-45D8-AA50-9BD91A2F29AE}"/>
              </a:ext>
            </a:extLst>
          </p:cNvPr>
          <p:cNvSpPr>
            <a:spLocks noGrp="1"/>
          </p:cNvSpPr>
          <p:nvPr>
            <p:ph type="dt" sz="half" idx="10"/>
          </p:nvPr>
        </p:nvSpPr>
        <p:spPr/>
        <p:txBody>
          <a:bodyPr/>
          <a:lstStyle/>
          <a:p>
            <a:fld id="{B7AB781D-7F5B-4CAE-B062-352210865258}" type="datetimeFigureOut">
              <a:rPr lang="zh-CN" altLang="en-US" smtClean="0"/>
              <a:t>2018/12/28</a:t>
            </a:fld>
            <a:endParaRPr lang="zh-CN" altLang="en-US"/>
          </a:p>
        </p:txBody>
      </p:sp>
      <p:sp>
        <p:nvSpPr>
          <p:cNvPr id="5" name="页脚占位符 4">
            <a:extLst>
              <a:ext uri="{FF2B5EF4-FFF2-40B4-BE49-F238E27FC236}">
                <a16:creationId xmlns:a16="http://schemas.microsoft.com/office/drawing/2014/main" id="{26D53334-E6FF-4D9A-B9C7-2FA40AC2517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FEDD057-836D-4EA7-9042-70075591C03E}"/>
              </a:ext>
            </a:extLst>
          </p:cNvPr>
          <p:cNvSpPr>
            <a:spLocks noGrp="1"/>
          </p:cNvSpPr>
          <p:nvPr>
            <p:ph type="sldNum" sz="quarter" idx="12"/>
          </p:nvPr>
        </p:nvSpPr>
        <p:spPr/>
        <p:txBody>
          <a:bodyPr/>
          <a:lstStyle/>
          <a:p>
            <a:fld id="{A7AE6921-BFC3-4B22-B0E0-A09B3C835230}" type="slidenum">
              <a:rPr lang="zh-CN" altLang="en-US" smtClean="0"/>
              <a:t>‹#›</a:t>
            </a:fld>
            <a:endParaRPr lang="zh-CN" altLang="en-US"/>
          </a:p>
        </p:txBody>
      </p:sp>
    </p:spTree>
    <p:extLst>
      <p:ext uri="{BB962C8B-B14F-4D97-AF65-F5344CB8AC3E}">
        <p14:creationId xmlns:p14="http://schemas.microsoft.com/office/powerpoint/2010/main" val="20359577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8B0BF2-651D-4BBB-B436-449BF16CBBF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95F1FF-5038-4154-BF72-212D4D9F0AB2}"/>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C1BD4137-77FE-42C1-97BF-2C43939D3C21}"/>
              </a:ext>
            </a:extLst>
          </p:cNvPr>
          <p:cNvSpPr>
            <a:spLocks noGrp="1"/>
          </p:cNvSpPr>
          <p:nvPr>
            <p:ph type="dt" sz="half" idx="10"/>
          </p:nvPr>
        </p:nvSpPr>
        <p:spPr/>
        <p:txBody>
          <a:bodyPr/>
          <a:lstStyle/>
          <a:p>
            <a:fld id="{B7AB781D-7F5B-4CAE-B062-352210865258}" type="datetimeFigureOut">
              <a:rPr lang="zh-CN" altLang="en-US" smtClean="0"/>
              <a:t>2018/12/28</a:t>
            </a:fld>
            <a:endParaRPr lang="zh-CN" altLang="en-US"/>
          </a:p>
        </p:txBody>
      </p:sp>
      <p:sp>
        <p:nvSpPr>
          <p:cNvPr id="5" name="页脚占位符 4">
            <a:extLst>
              <a:ext uri="{FF2B5EF4-FFF2-40B4-BE49-F238E27FC236}">
                <a16:creationId xmlns:a16="http://schemas.microsoft.com/office/drawing/2014/main" id="{EEDC0214-AFE1-4E95-9E08-302DFAE05E7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2BEF873-42CC-480C-91AD-973D03B2E5DF}"/>
              </a:ext>
            </a:extLst>
          </p:cNvPr>
          <p:cNvSpPr>
            <a:spLocks noGrp="1"/>
          </p:cNvSpPr>
          <p:nvPr>
            <p:ph type="sldNum" sz="quarter" idx="12"/>
          </p:nvPr>
        </p:nvSpPr>
        <p:spPr/>
        <p:txBody>
          <a:bodyPr/>
          <a:lstStyle/>
          <a:p>
            <a:fld id="{A7AE6921-BFC3-4B22-B0E0-A09B3C835230}" type="slidenum">
              <a:rPr lang="zh-CN" altLang="en-US" smtClean="0"/>
              <a:t>‹#›</a:t>
            </a:fld>
            <a:endParaRPr lang="zh-CN" altLang="en-US"/>
          </a:p>
        </p:txBody>
      </p:sp>
    </p:spTree>
    <p:extLst>
      <p:ext uri="{BB962C8B-B14F-4D97-AF65-F5344CB8AC3E}">
        <p14:creationId xmlns:p14="http://schemas.microsoft.com/office/powerpoint/2010/main" val="26836038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60B2971-A1EB-469B-BA84-712E87D2D217}"/>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4BD5886-4BDB-443A-8CA3-38C83DC938B5}"/>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C4BE70FA-37C9-4103-8678-48F32E290ED6}"/>
              </a:ext>
            </a:extLst>
          </p:cNvPr>
          <p:cNvSpPr>
            <a:spLocks noGrp="1"/>
          </p:cNvSpPr>
          <p:nvPr>
            <p:ph type="dt" sz="half" idx="10"/>
          </p:nvPr>
        </p:nvSpPr>
        <p:spPr/>
        <p:txBody>
          <a:bodyPr/>
          <a:lstStyle/>
          <a:p>
            <a:fld id="{B7AB781D-7F5B-4CAE-B062-352210865258}" type="datetimeFigureOut">
              <a:rPr lang="zh-CN" altLang="en-US" smtClean="0"/>
              <a:t>2018/12/28</a:t>
            </a:fld>
            <a:endParaRPr lang="zh-CN" altLang="en-US"/>
          </a:p>
        </p:txBody>
      </p:sp>
      <p:sp>
        <p:nvSpPr>
          <p:cNvPr id="5" name="页脚占位符 4">
            <a:extLst>
              <a:ext uri="{FF2B5EF4-FFF2-40B4-BE49-F238E27FC236}">
                <a16:creationId xmlns:a16="http://schemas.microsoft.com/office/drawing/2014/main" id="{57C6702E-6CFB-483D-8F17-727247CA706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5D7617B-025A-49EB-BC9C-0900D4A0E214}"/>
              </a:ext>
            </a:extLst>
          </p:cNvPr>
          <p:cNvSpPr>
            <a:spLocks noGrp="1"/>
          </p:cNvSpPr>
          <p:nvPr>
            <p:ph type="sldNum" sz="quarter" idx="12"/>
          </p:nvPr>
        </p:nvSpPr>
        <p:spPr/>
        <p:txBody>
          <a:bodyPr/>
          <a:lstStyle/>
          <a:p>
            <a:fld id="{A7AE6921-BFC3-4B22-B0E0-A09B3C835230}" type="slidenum">
              <a:rPr lang="zh-CN" altLang="en-US" smtClean="0"/>
              <a:t>‹#›</a:t>
            </a:fld>
            <a:endParaRPr lang="zh-CN" altLang="en-US"/>
          </a:p>
        </p:txBody>
      </p:sp>
    </p:spTree>
    <p:extLst>
      <p:ext uri="{BB962C8B-B14F-4D97-AF65-F5344CB8AC3E}">
        <p14:creationId xmlns:p14="http://schemas.microsoft.com/office/powerpoint/2010/main" val="19583236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9BDA90-9191-4833-8439-0B038570421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09DE676-BAC0-4054-AEC1-38631DC36F50}"/>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2C6AB893-78FA-47C8-9687-92789C298B02}"/>
              </a:ext>
            </a:extLst>
          </p:cNvPr>
          <p:cNvSpPr>
            <a:spLocks noGrp="1"/>
          </p:cNvSpPr>
          <p:nvPr>
            <p:ph type="dt" sz="half" idx="10"/>
          </p:nvPr>
        </p:nvSpPr>
        <p:spPr/>
        <p:txBody>
          <a:bodyPr/>
          <a:lstStyle/>
          <a:p>
            <a:fld id="{B7AB781D-7F5B-4CAE-B062-352210865258}" type="datetimeFigureOut">
              <a:rPr lang="zh-CN" altLang="en-US" smtClean="0"/>
              <a:t>2018/12/28</a:t>
            </a:fld>
            <a:endParaRPr lang="zh-CN" altLang="en-US"/>
          </a:p>
        </p:txBody>
      </p:sp>
      <p:sp>
        <p:nvSpPr>
          <p:cNvPr id="5" name="页脚占位符 4">
            <a:extLst>
              <a:ext uri="{FF2B5EF4-FFF2-40B4-BE49-F238E27FC236}">
                <a16:creationId xmlns:a16="http://schemas.microsoft.com/office/drawing/2014/main" id="{1E5C550D-25EB-4179-A427-1F075918647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0F9372D-5828-4B9F-AEA1-CDF500C37815}"/>
              </a:ext>
            </a:extLst>
          </p:cNvPr>
          <p:cNvSpPr>
            <a:spLocks noGrp="1"/>
          </p:cNvSpPr>
          <p:nvPr>
            <p:ph type="sldNum" sz="quarter" idx="12"/>
          </p:nvPr>
        </p:nvSpPr>
        <p:spPr/>
        <p:txBody>
          <a:bodyPr/>
          <a:lstStyle/>
          <a:p>
            <a:fld id="{A7AE6921-BFC3-4B22-B0E0-A09B3C835230}" type="slidenum">
              <a:rPr lang="zh-CN" altLang="en-US" smtClean="0"/>
              <a:t>‹#›</a:t>
            </a:fld>
            <a:endParaRPr lang="zh-CN" altLang="en-US"/>
          </a:p>
        </p:txBody>
      </p:sp>
    </p:spTree>
    <p:extLst>
      <p:ext uri="{BB962C8B-B14F-4D97-AF65-F5344CB8AC3E}">
        <p14:creationId xmlns:p14="http://schemas.microsoft.com/office/powerpoint/2010/main" val="24113318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1A077E-368A-4706-969C-B14541107D5D}"/>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3089EB6-446C-4AED-965A-772AEF1D516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1AF6CB7F-39CD-4D76-9881-22138D22FC8E}"/>
              </a:ext>
            </a:extLst>
          </p:cNvPr>
          <p:cNvSpPr>
            <a:spLocks noGrp="1"/>
          </p:cNvSpPr>
          <p:nvPr>
            <p:ph type="dt" sz="half" idx="10"/>
          </p:nvPr>
        </p:nvSpPr>
        <p:spPr/>
        <p:txBody>
          <a:bodyPr/>
          <a:lstStyle/>
          <a:p>
            <a:fld id="{B7AB781D-7F5B-4CAE-B062-352210865258}" type="datetimeFigureOut">
              <a:rPr lang="zh-CN" altLang="en-US" smtClean="0"/>
              <a:t>2018/12/28</a:t>
            </a:fld>
            <a:endParaRPr lang="zh-CN" altLang="en-US"/>
          </a:p>
        </p:txBody>
      </p:sp>
      <p:sp>
        <p:nvSpPr>
          <p:cNvPr id="5" name="页脚占位符 4">
            <a:extLst>
              <a:ext uri="{FF2B5EF4-FFF2-40B4-BE49-F238E27FC236}">
                <a16:creationId xmlns:a16="http://schemas.microsoft.com/office/drawing/2014/main" id="{9348440F-5795-470C-9558-BF26D021E07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24884DD-53A3-40A3-876F-180F7E226D72}"/>
              </a:ext>
            </a:extLst>
          </p:cNvPr>
          <p:cNvSpPr>
            <a:spLocks noGrp="1"/>
          </p:cNvSpPr>
          <p:nvPr>
            <p:ph type="sldNum" sz="quarter" idx="12"/>
          </p:nvPr>
        </p:nvSpPr>
        <p:spPr/>
        <p:txBody>
          <a:bodyPr/>
          <a:lstStyle/>
          <a:p>
            <a:fld id="{A7AE6921-BFC3-4B22-B0E0-A09B3C835230}" type="slidenum">
              <a:rPr lang="zh-CN" altLang="en-US" smtClean="0"/>
              <a:t>‹#›</a:t>
            </a:fld>
            <a:endParaRPr lang="zh-CN" altLang="en-US"/>
          </a:p>
        </p:txBody>
      </p:sp>
    </p:spTree>
    <p:extLst>
      <p:ext uri="{BB962C8B-B14F-4D97-AF65-F5344CB8AC3E}">
        <p14:creationId xmlns:p14="http://schemas.microsoft.com/office/powerpoint/2010/main" val="1752381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470614-84C8-4959-B227-0B6BD2AF70C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0B2205A-0DF3-4437-A151-80786B325C7D}"/>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8C1C7E48-8E98-43F9-823F-4821BE6116A1}"/>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53B2D66F-A844-4FE4-94BD-DBDFDDD6878E}"/>
              </a:ext>
            </a:extLst>
          </p:cNvPr>
          <p:cNvSpPr>
            <a:spLocks noGrp="1"/>
          </p:cNvSpPr>
          <p:nvPr>
            <p:ph type="dt" sz="half" idx="10"/>
          </p:nvPr>
        </p:nvSpPr>
        <p:spPr/>
        <p:txBody>
          <a:bodyPr/>
          <a:lstStyle/>
          <a:p>
            <a:fld id="{B7AB781D-7F5B-4CAE-B062-352210865258}" type="datetimeFigureOut">
              <a:rPr lang="zh-CN" altLang="en-US" smtClean="0"/>
              <a:t>2018/12/28</a:t>
            </a:fld>
            <a:endParaRPr lang="zh-CN" altLang="en-US"/>
          </a:p>
        </p:txBody>
      </p:sp>
      <p:sp>
        <p:nvSpPr>
          <p:cNvPr id="6" name="页脚占位符 5">
            <a:extLst>
              <a:ext uri="{FF2B5EF4-FFF2-40B4-BE49-F238E27FC236}">
                <a16:creationId xmlns:a16="http://schemas.microsoft.com/office/drawing/2014/main" id="{A1401B1A-55E0-4849-8146-761452E8B2E0}"/>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CD3E95DF-50C9-4E44-9A75-D5CD78800438}"/>
              </a:ext>
            </a:extLst>
          </p:cNvPr>
          <p:cNvSpPr>
            <a:spLocks noGrp="1"/>
          </p:cNvSpPr>
          <p:nvPr>
            <p:ph type="sldNum" sz="quarter" idx="12"/>
          </p:nvPr>
        </p:nvSpPr>
        <p:spPr/>
        <p:txBody>
          <a:bodyPr/>
          <a:lstStyle/>
          <a:p>
            <a:fld id="{A7AE6921-BFC3-4B22-B0E0-A09B3C835230}" type="slidenum">
              <a:rPr lang="zh-CN" altLang="en-US" smtClean="0"/>
              <a:t>‹#›</a:t>
            </a:fld>
            <a:endParaRPr lang="zh-CN" altLang="en-US"/>
          </a:p>
        </p:txBody>
      </p:sp>
    </p:spTree>
    <p:extLst>
      <p:ext uri="{BB962C8B-B14F-4D97-AF65-F5344CB8AC3E}">
        <p14:creationId xmlns:p14="http://schemas.microsoft.com/office/powerpoint/2010/main" val="3686141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D3DE44-5D40-4FC1-8D33-66B0321F8A7A}"/>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A2D7267-4DD6-4877-A4E2-C7445ADF0CF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ED836735-1D9D-4FF6-AA60-B0B4D53EC374}"/>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8467F7AF-208E-4382-81B7-3B16F673882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E99EC181-5CF2-495D-8655-CFB7CE89ECB3}"/>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16E543B9-7ACB-4F2A-8FE9-0A85B318AC4D}"/>
              </a:ext>
            </a:extLst>
          </p:cNvPr>
          <p:cNvSpPr>
            <a:spLocks noGrp="1"/>
          </p:cNvSpPr>
          <p:nvPr>
            <p:ph type="dt" sz="half" idx="10"/>
          </p:nvPr>
        </p:nvSpPr>
        <p:spPr/>
        <p:txBody>
          <a:bodyPr/>
          <a:lstStyle/>
          <a:p>
            <a:fld id="{B7AB781D-7F5B-4CAE-B062-352210865258}" type="datetimeFigureOut">
              <a:rPr lang="zh-CN" altLang="en-US" smtClean="0"/>
              <a:t>2018/12/28</a:t>
            </a:fld>
            <a:endParaRPr lang="zh-CN" altLang="en-US"/>
          </a:p>
        </p:txBody>
      </p:sp>
      <p:sp>
        <p:nvSpPr>
          <p:cNvPr id="8" name="页脚占位符 7">
            <a:extLst>
              <a:ext uri="{FF2B5EF4-FFF2-40B4-BE49-F238E27FC236}">
                <a16:creationId xmlns:a16="http://schemas.microsoft.com/office/drawing/2014/main" id="{B1535C14-5F85-41D7-9572-AB8CC5C77142}"/>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1D37C1D2-369A-4689-B266-CF32FA43A3AE}"/>
              </a:ext>
            </a:extLst>
          </p:cNvPr>
          <p:cNvSpPr>
            <a:spLocks noGrp="1"/>
          </p:cNvSpPr>
          <p:nvPr>
            <p:ph type="sldNum" sz="quarter" idx="12"/>
          </p:nvPr>
        </p:nvSpPr>
        <p:spPr/>
        <p:txBody>
          <a:bodyPr/>
          <a:lstStyle/>
          <a:p>
            <a:fld id="{A7AE6921-BFC3-4B22-B0E0-A09B3C835230}" type="slidenum">
              <a:rPr lang="zh-CN" altLang="en-US" smtClean="0"/>
              <a:t>‹#›</a:t>
            </a:fld>
            <a:endParaRPr lang="zh-CN" altLang="en-US"/>
          </a:p>
        </p:txBody>
      </p:sp>
    </p:spTree>
    <p:extLst>
      <p:ext uri="{BB962C8B-B14F-4D97-AF65-F5344CB8AC3E}">
        <p14:creationId xmlns:p14="http://schemas.microsoft.com/office/powerpoint/2010/main" val="1554241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9C4237-217B-4601-8CD8-7E27E7228AB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2654E89-1C52-4630-B27A-6A07975A69BB}"/>
              </a:ext>
            </a:extLst>
          </p:cNvPr>
          <p:cNvSpPr>
            <a:spLocks noGrp="1"/>
          </p:cNvSpPr>
          <p:nvPr>
            <p:ph type="dt" sz="half" idx="10"/>
          </p:nvPr>
        </p:nvSpPr>
        <p:spPr/>
        <p:txBody>
          <a:bodyPr/>
          <a:lstStyle/>
          <a:p>
            <a:fld id="{B7AB781D-7F5B-4CAE-B062-352210865258}" type="datetimeFigureOut">
              <a:rPr lang="zh-CN" altLang="en-US" smtClean="0"/>
              <a:t>2018/12/28</a:t>
            </a:fld>
            <a:endParaRPr lang="zh-CN" altLang="en-US"/>
          </a:p>
        </p:txBody>
      </p:sp>
      <p:sp>
        <p:nvSpPr>
          <p:cNvPr id="4" name="页脚占位符 3">
            <a:extLst>
              <a:ext uri="{FF2B5EF4-FFF2-40B4-BE49-F238E27FC236}">
                <a16:creationId xmlns:a16="http://schemas.microsoft.com/office/drawing/2014/main" id="{B054125B-3843-423E-A1BC-D522B916AFEA}"/>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689529DB-90DA-4AD4-B29E-144FB576BEE5}"/>
              </a:ext>
            </a:extLst>
          </p:cNvPr>
          <p:cNvSpPr>
            <a:spLocks noGrp="1"/>
          </p:cNvSpPr>
          <p:nvPr>
            <p:ph type="sldNum" sz="quarter" idx="12"/>
          </p:nvPr>
        </p:nvSpPr>
        <p:spPr/>
        <p:txBody>
          <a:bodyPr/>
          <a:lstStyle/>
          <a:p>
            <a:fld id="{A7AE6921-BFC3-4B22-B0E0-A09B3C835230}" type="slidenum">
              <a:rPr lang="zh-CN" altLang="en-US" smtClean="0"/>
              <a:t>‹#›</a:t>
            </a:fld>
            <a:endParaRPr lang="zh-CN" altLang="en-US"/>
          </a:p>
        </p:txBody>
      </p:sp>
    </p:spTree>
    <p:extLst>
      <p:ext uri="{BB962C8B-B14F-4D97-AF65-F5344CB8AC3E}">
        <p14:creationId xmlns:p14="http://schemas.microsoft.com/office/powerpoint/2010/main" val="19826606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20B026B-2658-4B9E-AB33-FEB0973D3963}"/>
              </a:ext>
            </a:extLst>
          </p:cNvPr>
          <p:cNvSpPr>
            <a:spLocks noGrp="1"/>
          </p:cNvSpPr>
          <p:nvPr>
            <p:ph type="dt" sz="half" idx="10"/>
          </p:nvPr>
        </p:nvSpPr>
        <p:spPr/>
        <p:txBody>
          <a:bodyPr/>
          <a:lstStyle/>
          <a:p>
            <a:fld id="{B7AB781D-7F5B-4CAE-B062-352210865258}" type="datetimeFigureOut">
              <a:rPr lang="zh-CN" altLang="en-US" smtClean="0"/>
              <a:t>2018/12/28</a:t>
            </a:fld>
            <a:endParaRPr lang="zh-CN" altLang="en-US"/>
          </a:p>
        </p:txBody>
      </p:sp>
      <p:sp>
        <p:nvSpPr>
          <p:cNvPr id="3" name="页脚占位符 2">
            <a:extLst>
              <a:ext uri="{FF2B5EF4-FFF2-40B4-BE49-F238E27FC236}">
                <a16:creationId xmlns:a16="http://schemas.microsoft.com/office/drawing/2014/main" id="{CF99FD98-3858-4652-B26E-99C3BF3AF0A7}"/>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8FAAC2C5-B52B-4E9B-A113-19168742D80E}"/>
              </a:ext>
            </a:extLst>
          </p:cNvPr>
          <p:cNvSpPr>
            <a:spLocks noGrp="1"/>
          </p:cNvSpPr>
          <p:nvPr>
            <p:ph type="sldNum" sz="quarter" idx="12"/>
          </p:nvPr>
        </p:nvSpPr>
        <p:spPr/>
        <p:txBody>
          <a:bodyPr/>
          <a:lstStyle/>
          <a:p>
            <a:fld id="{A7AE6921-BFC3-4B22-B0E0-A09B3C835230}" type="slidenum">
              <a:rPr lang="zh-CN" altLang="en-US" smtClean="0"/>
              <a:t>‹#›</a:t>
            </a:fld>
            <a:endParaRPr lang="zh-CN" altLang="en-US"/>
          </a:p>
        </p:txBody>
      </p:sp>
    </p:spTree>
    <p:extLst>
      <p:ext uri="{BB962C8B-B14F-4D97-AF65-F5344CB8AC3E}">
        <p14:creationId xmlns:p14="http://schemas.microsoft.com/office/powerpoint/2010/main" val="41902364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943464-FBDE-4A17-BF69-D6B8A960D602}"/>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91380FB-2D5F-4892-B7E4-F7BF8A49D4D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D8A799EA-4B6E-42E9-96BF-9CB5DBBBE3F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3493008A-7BD3-4850-A492-1C335C874EC3}"/>
              </a:ext>
            </a:extLst>
          </p:cNvPr>
          <p:cNvSpPr>
            <a:spLocks noGrp="1"/>
          </p:cNvSpPr>
          <p:nvPr>
            <p:ph type="dt" sz="half" idx="10"/>
          </p:nvPr>
        </p:nvSpPr>
        <p:spPr/>
        <p:txBody>
          <a:bodyPr/>
          <a:lstStyle/>
          <a:p>
            <a:fld id="{B7AB781D-7F5B-4CAE-B062-352210865258}" type="datetimeFigureOut">
              <a:rPr lang="zh-CN" altLang="en-US" smtClean="0"/>
              <a:t>2018/12/28</a:t>
            </a:fld>
            <a:endParaRPr lang="zh-CN" altLang="en-US"/>
          </a:p>
        </p:txBody>
      </p:sp>
      <p:sp>
        <p:nvSpPr>
          <p:cNvPr id="6" name="页脚占位符 5">
            <a:extLst>
              <a:ext uri="{FF2B5EF4-FFF2-40B4-BE49-F238E27FC236}">
                <a16:creationId xmlns:a16="http://schemas.microsoft.com/office/drawing/2014/main" id="{14635C8D-0411-465B-88FA-29A2CBC5CD51}"/>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9106ACB1-BAD2-44CC-BDD7-3C08CADB74FC}"/>
              </a:ext>
            </a:extLst>
          </p:cNvPr>
          <p:cNvSpPr>
            <a:spLocks noGrp="1"/>
          </p:cNvSpPr>
          <p:nvPr>
            <p:ph type="sldNum" sz="quarter" idx="12"/>
          </p:nvPr>
        </p:nvSpPr>
        <p:spPr/>
        <p:txBody>
          <a:bodyPr/>
          <a:lstStyle/>
          <a:p>
            <a:fld id="{A7AE6921-BFC3-4B22-B0E0-A09B3C835230}" type="slidenum">
              <a:rPr lang="zh-CN" altLang="en-US" smtClean="0"/>
              <a:t>‹#›</a:t>
            </a:fld>
            <a:endParaRPr lang="zh-CN" altLang="en-US"/>
          </a:p>
        </p:txBody>
      </p:sp>
    </p:spTree>
    <p:extLst>
      <p:ext uri="{BB962C8B-B14F-4D97-AF65-F5344CB8AC3E}">
        <p14:creationId xmlns:p14="http://schemas.microsoft.com/office/powerpoint/2010/main" val="2231495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757F1F-1426-4FAD-B07D-6D907E544A86}"/>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F7F6EB5-89C9-4B85-9655-A4B9DAEAE1C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F984287-E0BB-4BA5-8B08-E142D255FDB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1F22686B-C04C-4E74-B5CD-033B24618432}"/>
              </a:ext>
            </a:extLst>
          </p:cNvPr>
          <p:cNvSpPr>
            <a:spLocks noGrp="1"/>
          </p:cNvSpPr>
          <p:nvPr>
            <p:ph type="dt" sz="half" idx="10"/>
          </p:nvPr>
        </p:nvSpPr>
        <p:spPr/>
        <p:txBody>
          <a:bodyPr/>
          <a:lstStyle/>
          <a:p>
            <a:fld id="{B7AB781D-7F5B-4CAE-B062-352210865258}" type="datetimeFigureOut">
              <a:rPr lang="zh-CN" altLang="en-US" smtClean="0"/>
              <a:t>2018/12/28</a:t>
            </a:fld>
            <a:endParaRPr lang="zh-CN" altLang="en-US"/>
          </a:p>
        </p:txBody>
      </p:sp>
      <p:sp>
        <p:nvSpPr>
          <p:cNvPr id="6" name="页脚占位符 5">
            <a:extLst>
              <a:ext uri="{FF2B5EF4-FFF2-40B4-BE49-F238E27FC236}">
                <a16:creationId xmlns:a16="http://schemas.microsoft.com/office/drawing/2014/main" id="{9B6AB639-8D17-4839-B555-6808C9F43279}"/>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B2E2490C-3C75-4F36-84AE-F91496E9B063}"/>
              </a:ext>
            </a:extLst>
          </p:cNvPr>
          <p:cNvSpPr>
            <a:spLocks noGrp="1"/>
          </p:cNvSpPr>
          <p:nvPr>
            <p:ph type="sldNum" sz="quarter" idx="12"/>
          </p:nvPr>
        </p:nvSpPr>
        <p:spPr/>
        <p:txBody>
          <a:bodyPr/>
          <a:lstStyle/>
          <a:p>
            <a:fld id="{A7AE6921-BFC3-4B22-B0E0-A09B3C835230}" type="slidenum">
              <a:rPr lang="zh-CN" altLang="en-US" smtClean="0"/>
              <a:t>‹#›</a:t>
            </a:fld>
            <a:endParaRPr lang="zh-CN" altLang="en-US"/>
          </a:p>
        </p:txBody>
      </p:sp>
    </p:spTree>
    <p:extLst>
      <p:ext uri="{BB962C8B-B14F-4D97-AF65-F5344CB8AC3E}">
        <p14:creationId xmlns:p14="http://schemas.microsoft.com/office/powerpoint/2010/main" val="34296700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25A0E58E-148E-4697-B132-60D0028F71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C9F19398-CADE-4E71-BF36-BB103FCC999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F95BE2F5-C5E2-442D-8352-EC779BAEAFF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7AB781D-7F5B-4CAE-B062-352210865258}" type="datetimeFigureOut">
              <a:rPr lang="zh-CN" altLang="en-US" smtClean="0"/>
              <a:t>2018/12/28</a:t>
            </a:fld>
            <a:endParaRPr lang="zh-CN" altLang="en-US"/>
          </a:p>
        </p:txBody>
      </p:sp>
      <p:sp>
        <p:nvSpPr>
          <p:cNvPr id="5" name="页脚占位符 4">
            <a:extLst>
              <a:ext uri="{FF2B5EF4-FFF2-40B4-BE49-F238E27FC236}">
                <a16:creationId xmlns:a16="http://schemas.microsoft.com/office/drawing/2014/main" id="{E03F2777-B8D6-4136-B432-A037DF34717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4C27760E-393B-4466-AF59-FFA2EE40808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7AE6921-BFC3-4B22-B0E0-A09B3C835230}" type="slidenum">
              <a:rPr lang="zh-CN" altLang="en-US" smtClean="0"/>
              <a:t>‹#›</a:t>
            </a:fld>
            <a:endParaRPr lang="zh-CN" altLang="en-US"/>
          </a:p>
        </p:txBody>
      </p:sp>
    </p:spTree>
    <p:extLst>
      <p:ext uri="{BB962C8B-B14F-4D97-AF65-F5344CB8AC3E}">
        <p14:creationId xmlns:p14="http://schemas.microsoft.com/office/powerpoint/2010/main" val="282567352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p3"/><Relationship Id="rId1" Type="http://schemas.microsoft.com/office/2007/relationships/media" Target="../media/media1.mp3"/><Relationship Id="rId5" Type="http://schemas.openxmlformats.org/officeDocument/2006/relationships/image" Target="../media/image2.png"/><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74C9C453-0E03-4010-AA5C-F4EBA791E51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0890" y="1690111"/>
            <a:ext cx="5498603" cy="4593345"/>
          </a:xfrm>
          <a:prstGeom prst="rect">
            <a:avLst/>
          </a:prstGeom>
          <a:ln>
            <a:noFill/>
          </a:ln>
        </p:spPr>
      </p:pic>
      <p:sp>
        <p:nvSpPr>
          <p:cNvPr id="5" name="矩形 4">
            <a:extLst>
              <a:ext uri="{FF2B5EF4-FFF2-40B4-BE49-F238E27FC236}">
                <a16:creationId xmlns:a16="http://schemas.microsoft.com/office/drawing/2014/main" id="{665A55B7-4C7D-4B04-8964-44037A817A9F}"/>
              </a:ext>
            </a:extLst>
          </p:cNvPr>
          <p:cNvSpPr/>
          <p:nvPr/>
        </p:nvSpPr>
        <p:spPr>
          <a:xfrm>
            <a:off x="0" y="6766560"/>
            <a:ext cx="12192000" cy="91440"/>
          </a:xfrm>
          <a:prstGeom prst="rect">
            <a:avLst/>
          </a:prstGeom>
          <a:solidFill>
            <a:srgbClr val="B6302E"/>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cxnSp>
        <p:nvCxnSpPr>
          <p:cNvPr id="6" name="直接连接符 5">
            <a:extLst>
              <a:ext uri="{FF2B5EF4-FFF2-40B4-BE49-F238E27FC236}">
                <a16:creationId xmlns:a16="http://schemas.microsoft.com/office/drawing/2014/main" id="{4A1680C4-306A-4127-8D06-10467A1AC949}"/>
              </a:ext>
            </a:extLst>
          </p:cNvPr>
          <p:cNvCxnSpPr/>
          <p:nvPr/>
        </p:nvCxnSpPr>
        <p:spPr>
          <a:xfrm>
            <a:off x="6335908" y="3964393"/>
            <a:ext cx="5276972" cy="0"/>
          </a:xfrm>
          <a:prstGeom prst="line">
            <a:avLst/>
          </a:prstGeom>
          <a:noFill/>
          <a:ln w="19050" cap="flat" cmpd="sng" algn="ctr">
            <a:solidFill>
              <a:srgbClr val="B6302E"/>
            </a:solidFill>
            <a:prstDash val="solid"/>
            <a:miter lim="800000"/>
          </a:ln>
          <a:effectLst/>
        </p:spPr>
      </p:cxnSp>
      <p:pic>
        <p:nvPicPr>
          <p:cNvPr id="7" name="Corporate Summer">
            <a:hlinkClick r:id="" action="ppaction://media"/>
            <a:extLst>
              <a:ext uri="{FF2B5EF4-FFF2-40B4-BE49-F238E27FC236}">
                <a16:creationId xmlns:a16="http://schemas.microsoft.com/office/drawing/2014/main" id="{3D745D61-636A-4D71-A5C7-8AE5AC2FAC9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2530295" y="3210045"/>
            <a:ext cx="149068" cy="487363"/>
          </a:xfrm>
          <a:prstGeom prst="rect">
            <a:avLst/>
          </a:prstGeom>
        </p:spPr>
      </p:pic>
      <p:sp>
        <p:nvSpPr>
          <p:cNvPr id="8" name="文本框 7">
            <a:extLst>
              <a:ext uri="{FF2B5EF4-FFF2-40B4-BE49-F238E27FC236}">
                <a16:creationId xmlns:a16="http://schemas.microsoft.com/office/drawing/2014/main" id="{AEB0DBB4-E85C-4D01-9C48-0C350820444F}"/>
              </a:ext>
            </a:extLst>
          </p:cNvPr>
          <p:cNvSpPr txBox="1"/>
          <p:nvPr/>
        </p:nvSpPr>
        <p:spPr>
          <a:xfrm>
            <a:off x="6335908" y="3210045"/>
            <a:ext cx="5405798" cy="707886"/>
          </a:xfrm>
          <a:prstGeom prst="rect">
            <a:avLst/>
          </a:prstGeom>
          <a:noFill/>
        </p:spPr>
        <p:txBody>
          <a:bodyPr wrap="square" rtlCol="0">
            <a:spAutoFit/>
          </a:bodyPr>
          <a:lstStyle/>
          <a:p>
            <a:r>
              <a:rPr lang="en-US" altLang="zh-CN" sz="4000" dirty="0">
                <a:solidFill>
                  <a:prstClr val="black"/>
                </a:solidFill>
                <a:latin typeface="微软雅黑" panose="020B0503020204020204" pitchFamily="34" charset="-122"/>
                <a:ea typeface="微软雅黑" panose="020B0503020204020204" pitchFamily="34" charset="-122"/>
              </a:rPr>
              <a:t>AF</a:t>
            </a:r>
            <a:r>
              <a:rPr lang="zh-CN" altLang="en-US" sz="4000" dirty="0">
                <a:solidFill>
                  <a:prstClr val="black"/>
                </a:solidFill>
                <a:latin typeface="微软雅黑" panose="020B0503020204020204" pitchFamily="34" charset="-122"/>
                <a:ea typeface="微软雅黑" panose="020B0503020204020204" pitchFamily="34" charset="-122"/>
              </a:rPr>
              <a:t>和</a:t>
            </a:r>
            <a:r>
              <a:rPr lang="en-US" altLang="zh-CN" sz="4000" dirty="0">
                <a:solidFill>
                  <a:prstClr val="black"/>
                </a:solidFill>
                <a:latin typeface="微软雅黑" panose="020B0503020204020204" pitchFamily="34" charset="-122"/>
                <a:ea typeface="微软雅黑" panose="020B0503020204020204" pitchFamily="34" charset="-122"/>
              </a:rPr>
              <a:t>DF</a:t>
            </a:r>
            <a:r>
              <a:rPr lang="zh-CN" altLang="en-US" sz="4000" dirty="0">
                <a:solidFill>
                  <a:prstClr val="black"/>
                </a:solidFill>
                <a:latin typeface="微软雅黑" panose="020B0503020204020204" pitchFamily="34" charset="-122"/>
                <a:ea typeface="微软雅黑" panose="020B0503020204020204" pitchFamily="34" charset="-122"/>
              </a:rPr>
              <a:t>的</a:t>
            </a:r>
            <a:r>
              <a:rPr lang="en-US" altLang="zh-CN" sz="4000" dirty="0" err="1">
                <a:solidFill>
                  <a:prstClr val="black"/>
                </a:solidFill>
                <a:latin typeface="微软雅黑" panose="020B0503020204020204" pitchFamily="34" charset="-122"/>
                <a:ea typeface="微软雅黑" panose="020B0503020204020204" pitchFamily="34" charset="-122"/>
              </a:rPr>
              <a:t>matlab</a:t>
            </a:r>
            <a:r>
              <a:rPr lang="zh-CN" altLang="en-US" sz="4000" dirty="0">
                <a:solidFill>
                  <a:prstClr val="black"/>
                </a:solidFill>
                <a:latin typeface="微软雅黑" panose="020B0503020204020204" pitchFamily="34" charset="-122"/>
                <a:ea typeface="微软雅黑" panose="020B0503020204020204" pitchFamily="34" charset="-122"/>
              </a:rPr>
              <a:t>仿真</a:t>
            </a:r>
          </a:p>
        </p:txBody>
      </p:sp>
      <p:sp>
        <p:nvSpPr>
          <p:cNvPr id="9" name="文本框 8">
            <a:extLst>
              <a:ext uri="{FF2B5EF4-FFF2-40B4-BE49-F238E27FC236}">
                <a16:creationId xmlns:a16="http://schemas.microsoft.com/office/drawing/2014/main" id="{3E0AE8D9-9C6A-4F5F-A800-1F644D6431FA}"/>
              </a:ext>
            </a:extLst>
          </p:cNvPr>
          <p:cNvSpPr txBox="1"/>
          <p:nvPr/>
        </p:nvSpPr>
        <p:spPr>
          <a:xfrm>
            <a:off x="9039006" y="4199219"/>
            <a:ext cx="2842104" cy="1477328"/>
          </a:xfrm>
          <a:prstGeom prst="rect">
            <a:avLst/>
          </a:prstGeom>
          <a:noFill/>
        </p:spPr>
        <p:txBody>
          <a:bodyPr wrap="square" rtlCol="0">
            <a:spAutoFit/>
          </a:bodyPr>
          <a:lstStyle/>
          <a:p>
            <a:r>
              <a:rPr lang="en-US" altLang="zh-CN" dirty="0">
                <a:solidFill>
                  <a:prstClr val="black"/>
                </a:solidFill>
                <a:latin typeface="微软雅黑" panose="020B0503020204020204" pitchFamily="34" charset="-122"/>
                <a:ea typeface="微软雅黑" panose="020B0503020204020204" pitchFamily="34" charset="-122"/>
              </a:rPr>
              <a:t>04216740 </a:t>
            </a:r>
            <a:r>
              <a:rPr lang="zh-CN" altLang="en-US" dirty="0">
                <a:solidFill>
                  <a:prstClr val="black"/>
                </a:solidFill>
                <a:latin typeface="微软雅黑" panose="020B0503020204020204" pitchFamily="34" charset="-122"/>
                <a:ea typeface="微软雅黑" panose="020B0503020204020204" pitchFamily="34" charset="-122"/>
              </a:rPr>
              <a:t>黄志超</a:t>
            </a:r>
            <a:endParaRPr lang="en-US" altLang="zh-CN" dirty="0">
              <a:solidFill>
                <a:prstClr val="black"/>
              </a:solidFill>
              <a:latin typeface="微软雅黑" panose="020B0503020204020204" pitchFamily="34" charset="-122"/>
              <a:ea typeface="微软雅黑" panose="020B0503020204020204" pitchFamily="34" charset="-122"/>
            </a:endParaRPr>
          </a:p>
          <a:p>
            <a:endParaRPr lang="en-US" altLang="zh-CN" dirty="0">
              <a:solidFill>
                <a:prstClr val="black"/>
              </a:solidFill>
              <a:latin typeface="微软雅黑" panose="020B0503020204020204" pitchFamily="34" charset="-122"/>
              <a:ea typeface="微软雅黑" panose="020B0503020204020204" pitchFamily="34" charset="-122"/>
            </a:endParaRPr>
          </a:p>
          <a:p>
            <a:endParaRPr lang="en-US" altLang="zh-CN" dirty="0">
              <a:solidFill>
                <a:prstClr val="black"/>
              </a:solidFill>
              <a:latin typeface="微软雅黑" panose="020B0503020204020204" pitchFamily="34" charset="-122"/>
              <a:ea typeface="微软雅黑" panose="020B0503020204020204" pitchFamily="34" charset="-122"/>
            </a:endParaRPr>
          </a:p>
          <a:p>
            <a:endParaRPr lang="en-US" altLang="zh-CN" dirty="0">
              <a:solidFill>
                <a:prstClr val="black"/>
              </a:solidFill>
              <a:latin typeface="微软雅黑" panose="020B0503020204020204" pitchFamily="34" charset="-122"/>
              <a:ea typeface="微软雅黑" panose="020B0503020204020204" pitchFamily="34" charset="-122"/>
            </a:endParaRPr>
          </a:p>
          <a:p>
            <a:endParaRPr lang="zh-CN" altLang="en-US"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68635227"/>
      </p:ext>
    </p:extLst>
  </p:cSld>
  <p:clrMapOvr>
    <a:masterClrMapping/>
  </p:clrMapOvr>
  <p:timing>
    <p:tnLst>
      <p:par>
        <p:cTn id="1" dur="indefinite" restart="never" nodeType="tmRoot">
          <p:childTnLst>
            <p:audio>
              <p:cMediaNode vol="80000" numSld="999" showWhenStopped="0">
                <p:cTn id="2" repeatCount="indefinite" fill="hold" display="0">
                  <p:stCondLst>
                    <p:cond delay="indefinite"/>
                  </p:stCondLst>
                  <p:endCondLst>
                    <p:cond evt="onStopAudio" delay="0">
                      <p:tgtEl>
                        <p:sldTgt/>
                      </p:tgtEl>
                    </p:cond>
                  </p:endCondLst>
                </p:cTn>
                <p:tgtEl>
                  <p:spTgt spid="7"/>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95437669-1B0A-4E2D-A454-AAC1940EFBF1}"/>
              </a:ext>
            </a:extLst>
          </p:cNvPr>
          <p:cNvSpPr txBox="1"/>
          <p:nvPr/>
        </p:nvSpPr>
        <p:spPr>
          <a:xfrm>
            <a:off x="0" y="6488350"/>
            <a:ext cx="5078027" cy="369650"/>
          </a:xfrm>
          <a:prstGeom prst="rect">
            <a:avLst/>
          </a:prstGeom>
          <a:noFill/>
        </p:spPr>
        <p:txBody>
          <a:bodyPr wrap="square" rtlCol="0">
            <a:spAutoFit/>
          </a:bodyPr>
          <a:lstStyle/>
          <a:p>
            <a:r>
              <a:rPr lang="en-US" altLang="zh-CN" b="1" dirty="0">
                <a:solidFill>
                  <a:srgbClr val="B6302E"/>
                </a:solidFill>
                <a:latin typeface="Calibri" panose="020F0502020204030204"/>
                <a:ea typeface="宋体" panose="02010600030101010101" pitchFamily="2" charset="-122"/>
              </a:rPr>
              <a:t>The Capacity of Private Information Retrieval</a:t>
            </a:r>
            <a:endParaRPr lang="zh-CN" altLang="en-US" b="1" dirty="0">
              <a:solidFill>
                <a:srgbClr val="B6302E"/>
              </a:solidFill>
              <a:latin typeface="Calibri" panose="020F0502020204030204"/>
              <a:ea typeface="宋体" panose="02010600030101010101" pitchFamily="2" charset="-122"/>
            </a:endParaRPr>
          </a:p>
        </p:txBody>
      </p:sp>
      <p:cxnSp>
        <p:nvCxnSpPr>
          <p:cNvPr id="6" name="直接连接符 5">
            <a:extLst>
              <a:ext uri="{FF2B5EF4-FFF2-40B4-BE49-F238E27FC236}">
                <a16:creationId xmlns:a16="http://schemas.microsoft.com/office/drawing/2014/main" id="{AFB70268-94AC-4B12-9B80-9AD9D8848E7E}"/>
              </a:ext>
            </a:extLst>
          </p:cNvPr>
          <p:cNvCxnSpPr/>
          <p:nvPr/>
        </p:nvCxnSpPr>
        <p:spPr>
          <a:xfrm>
            <a:off x="-341644" y="6463788"/>
            <a:ext cx="12670971" cy="0"/>
          </a:xfrm>
          <a:prstGeom prst="line">
            <a:avLst/>
          </a:prstGeom>
          <a:noFill/>
          <a:ln w="6350" cap="flat" cmpd="sng" algn="ctr">
            <a:solidFill>
              <a:srgbClr val="B6302E"/>
            </a:solidFill>
            <a:prstDash val="solid"/>
            <a:miter lim="800000"/>
          </a:ln>
          <a:effectLst/>
        </p:spPr>
      </p:cxnSp>
      <p:pic>
        <p:nvPicPr>
          <p:cNvPr id="7" name="图片 6">
            <a:extLst>
              <a:ext uri="{FF2B5EF4-FFF2-40B4-BE49-F238E27FC236}">
                <a16:creationId xmlns:a16="http://schemas.microsoft.com/office/drawing/2014/main" id="{6C5B6D5F-12F0-4A61-BE52-7B4ECEE1B5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6903" y="3722913"/>
            <a:ext cx="1938677" cy="2413883"/>
          </a:xfrm>
          <a:prstGeom prst="rect">
            <a:avLst/>
          </a:prstGeom>
        </p:spPr>
      </p:pic>
      <p:sp>
        <p:nvSpPr>
          <p:cNvPr id="8" name="矩形 7">
            <a:extLst>
              <a:ext uri="{FF2B5EF4-FFF2-40B4-BE49-F238E27FC236}">
                <a16:creationId xmlns:a16="http://schemas.microsoft.com/office/drawing/2014/main" id="{AB8C31DE-8BE8-40A1-8172-6FBB578CC8F1}"/>
              </a:ext>
            </a:extLst>
          </p:cNvPr>
          <p:cNvSpPr/>
          <p:nvPr/>
        </p:nvSpPr>
        <p:spPr bwMode="auto">
          <a:xfrm>
            <a:off x="2515118" y="1222328"/>
            <a:ext cx="8700278" cy="4610581"/>
          </a:xfrm>
          <a:prstGeom prst="rect">
            <a:avLst/>
          </a:prstGeom>
          <a:noFill/>
          <a:ln w="15875" cap="flat" cmpd="sng" algn="ctr">
            <a:solidFill>
              <a:srgbClr val="B6302E"/>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zh-CN" altLang="en-US">
              <a:solidFill>
                <a:prstClr val="black"/>
              </a:solidFill>
              <a:latin typeface="Arial" pitchFamily="34" charset="0"/>
              <a:ea typeface="宋体" panose="02010600030101010101" pitchFamily="2" charset="-122"/>
            </a:endParaRPr>
          </a:p>
        </p:txBody>
      </p:sp>
      <p:sp>
        <p:nvSpPr>
          <p:cNvPr id="9" name="矩形 8">
            <a:extLst>
              <a:ext uri="{FF2B5EF4-FFF2-40B4-BE49-F238E27FC236}">
                <a16:creationId xmlns:a16="http://schemas.microsoft.com/office/drawing/2014/main" id="{EC640785-5426-4F32-9AA9-0B09C11F8559}"/>
              </a:ext>
            </a:extLst>
          </p:cNvPr>
          <p:cNvSpPr/>
          <p:nvPr/>
        </p:nvSpPr>
        <p:spPr bwMode="auto">
          <a:xfrm>
            <a:off x="2515118" y="532523"/>
            <a:ext cx="1716588" cy="709352"/>
          </a:xfrm>
          <a:prstGeom prst="rect">
            <a:avLst/>
          </a:prstGeom>
          <a:solidFill>
            <a:srgbClr val="B6302E"/>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a:solidFill>
                <a:prstClr val="black"/>
              </a:solidFill>
              <a:latin typeface="Arial" pitchFamily="34" charset="0"/>
              <a:ea typeface="宋体" pitchFamily="2" charset="-122"/>
            </a:endParaRPr>
          </a:p>
        </p:txBody>
      </p:sp>
      <p:sp>
        <p:nvSpPr>
          <p:cNvPr id="12" name="文本框 11">
            <a:extLst>
              <a:ext uri="{FF2B5EF4-FFF2-40B4-BE49-F238E27FC236}">
                <a16:creationId xmlns:a16="http://schemas.microsoft.com/office/drawing/2014/main" id="{84E08AE9-9691-4A09-BDED-050BC5829200}"/>
              </a:ext>
            </a:extLst>
          </p:cNvPr>
          <p:cNvSpPr txBox="1"/>
          <p:nvPr/>
        </p:nvSpPr>
        <p:spPr>
          <a:xfrm>
            <a:off x="2760852" y="612992"/>
            <a:ext cx="1225119" cy="584775"/>
          </a:xfrm>
          <a:prstGeom prst="rect">
            <a:avLst/>
          </a:prstGeom>
          <a:noFill/>
        </p:spPr>
        <p:txBody>
          <a:bodyPr wrap="square" rtlCol="0">
            <a:spAutoFit/>
          </a:bodyPr>
          <a:lstStyle/>
          <a:p>
            <a:pPr lvl="0" algn="ctr">
              <a:defRPr/>
            </a:pPr>
            <a:r>
              <a:rPr lang="zh-CN" altLang="en-US" sz="3200" b="1" kern="0" spc="-150" dirty="0">
                <a:ln w="1905">
                  <a:noFill/>
                </a:ln>
                <a:solidFill>
                  <a:prstClr val="white"/>
                </a:solidFill>
                <a:latin typeface="微软雅黑" panose="020B0503020204020204" pitchFamily="34" charset="-122"/>
                <a:ea typeface="微软雅黑" panose="020B0503020204020204" pitchFamily="34" charset="-122"/>
              </a:rPr>
              <a:t>引言</a:t>
            </a:r>
            <a:endParaRPr lang="zh-CN" altLang="en-US" dirty="0"/>
          </a:p>
        </p:txBody>
      </p:sp>
      <p:sp>
        <p:nvSpPr>
          <p:cNvPr id="13" name="文本框 12">
            <a:extLst>
              <a:ext uri="{FF2B5EF4-FFF2-40B4-BE49-F238E27FC236}">
                <a16:creationId xmlns:a16="http://schemas.microsoft.com/office/drawing/2014/main" id="{39CACE48-F32F-4DBE-B2E2-7040822FF782}"/>
              </a:ext>
            </a:extLst>
          </p:cNvPr>
          <p:cNvSpPr txBox="1"/>
          <p:nvPr/>
        </p:nvSpPr>
        <p:spPr>
          <a:xfrm>
            <a:off x="3666477" y="2024109"/>
            <a:ext cx="6631619" cy="1200329"/>
          </a:xfrm>
          <a:prstGeom prst="rect">
            <a:avLst/>
          </a:prstGeom>
          <a:noFill/>
        </p:spPr>
        <p:txBody>
          <a:bodyPr wrap="square" rtlCol="0">
            <a:spAutoFit/>
          </a:bodyPr>
          <a:lstStyle/>
          <a:p>
            <a:r>
              <a:rPr lang="zh-CN" altLang="en-US" dirty="0"/>
              <a:t>      旨在研究多中继环境下采用固定中继的协作系统在采用不同中继结构时的系统性能，通过对</a:t>
            </a:r>
            <a:r>
              <a:rPr lang="en-US" altLang="zh-CN" dirty="0"/>
              <a:t>AF</a:t>
            </a:r>
            <a:r>
              <a:rPr lang="zh-CN" altLang="en-US" dirty="0"/>
              <a:t>模式和</a:t>
            </a:r>
            <a:r>
              <a:rPr lang="en-US" altLang="zh-CN" dirty="0"/>
              <a:t>DF</a:t>
            </a:r>
            <a:r>
              <a:rPr lang="zh-CN" altLang="en-US" dirty="0"/>
              <a:t>模式进行</a:t>
            </a:r>
            <a:r>
              <a:rPr lang="en-US" altLang="zh-CN" dirty="0"/>
              <a:t>MATLAB</a:t>
            </a:r>
            <a:r>
              <a:rPr lang="zh-CN" altLang="en-US" dirty="0"/>
              <a:t>仿真，分析其</a:t>
            </a:r>
            <a:r>
              <a:rPr lang="en-US" altLang="zh-CN" dirty="0"/>
              <a:t>BER</a:t>
            </a:r>
            <a:r>
              <a:rPr lang="zh-CN" altLang="en-US" dirty="0"/>
              <a:t>及分集增益验证协作通信在恶劣环境中的有效性和高效性。</a:t>
            </a:r>
          </a:p>
        </p:txBody>
      </p:sp>
    </p:spTree>
    <p:extLst>
      <p:ext uri="{BB962C8B-B14F-4D97-AF65-F5344CB8AC3E}">
        <p14:creationId xmlns:p14="http://schemas.microsoft.com/office/powerpoint/2010/main" val="39082592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BDE08AAD-E016-4C33-A53B-FB6EBD67AFEA}"/>
              </a:ext>
            </a:extLst>
          </p:cNvPr>
          <p:cNvSpPr txBox="1"/>
          <p:nvPr/>
        </p:nvSpPr>
        <p:spPr>
          <a:xfrm>
            <a:off x="0" y="6488350"/>
            <a:ext cx="5078027" cy="369650"/>
          </a:xfrm>
          <a:prstGeom prst="rect">
            <a:avLst/>
          </a:prstGeom>
          <a:noFill/>
        </p:spPr>
        <p:txBody>
          <a:bodyPr wrap="square" rtlCol="0">
            <a:spAutoFit/>
          </a:bodyPr>
          <a:lstStyle/>
          <a:p>
            <a:r>
              <a:rPr lang="en-US" altLang="zh-CN" b="1" dirty="0">
                <a:solidFill>
                  <a:srgbClr val="B6302E"/>
                </a:solidFill>
                <a:latin typeface="Calibri" panose="020F0502020204030204"/>
                <a:ea typeface="宋体" panose="02010600030101010101" pitchFamily="2" charset="-122"/>
              </a:rPr>
              <a:t>The Capacity of Private Information Retrieval</a:t>
            </a:r>
            <a:endParaRPr lang="zh-CN" altLang="en-US" b="1" dirty="0">
              <a:solidFill>
                <a:srgbClr val="B6302E"/>
              </a:solidFill>
              <a:latin typeface="Calibri" panose="020F0502020204030204"/>
              <a:ea typeface="宋体" panose="02010600030101010101" pitchFamily="2" charset="-122"/>
            </a:endParaRPr>
          </a:p>
        </p:txBody>
      </p:sp>
      <p:cxnSp>
        <p:nvCxnSpPr>
          <p:cNvPr id="5" name="直接连接符 4">
            <a:extLst>
              <a:ext uri="{FF2B5EF4-FFF2-40B4-BE49-F238E27FC236}">
                <a16:creationId xmlns:a16="http://schemas.microsoft.com/office/drawing/2014/main" id="{3EC19EEA-8341-47C7-91D4-0874C4BB867A}"/>
              </a:ext>
            </a:extLst>
          </p:cNvPr>
          <p:cNvCxnSpPr/>
          <p:nvPr/>
        </p:nvCxnSpPr>
        <p:spPr>
          <a:xfrm>
            <a:off x="-341644" y="6463788"/>
            <a:ext cx="12670971" cy="0"/>
          </a:xfrm>
          <a:prstGeom prst="line">
            <a:avLst/>
          </a:prstGeom>
          <a:noFill/>
          <a:ln w="6350" cap="flat" cmpd="sng" algn="ctr">
            <a:solidFill>
              <a:srgbClr val="B6302E"/>
            </a:solidFill>
            <a:prstDash val="solid"/>
            <a:miter lim="800000"/>
          </a:ln>
          <a:effectLst/>
        </p:spPr>
      </p:cxnSp>
      <p:pic>
        <p:nvPicPr>
          <p:cNvPr id="6" name="图片 5">
            <a:extLst>
              <a:ext uri="{FF2B5EF4-FFF2-40B4-BE49-F238E27FC236}">
                <a16:creationId xmlns:a16="http://schemas.microsoft.com/office/drawing/2014/main" id="{93907AB6-417F-41A2-A02E-1A56BF13BE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6903" y="3722913"/>
            <a:ext cx="1938677" cy="2413883"/>
          </a:xfrm>
          <a:prstGeom prst="rect">
            <a:avLst/>
          </a:prstGeom>
        </p:spPr>
      </p:pic>
      <p:sp>
        <p:nvSpPr>
          <p:cNvPr id="7" name="矩形 6">
            <a:extLst>
              <a:ext uri="{FF2B5EF4-FFF2-40B4-BE49-F238E27FC236}">
                <a16:creationId xmlns:a16="http://schemas.microsoft.com/office/drawing/2014/main" id="{26EC06EB-F8CC-458D-8B57-1831A96F0FCC}"/>
              </a:ext>
            </a:extLst>
          </p:cNvPr>
          <p:cNvSpPr/>
          <p:nvPr/>
        </p:nvSpPr>
        <p:spPr bwMode="auto">
          <a:xfrm>
            <a:off x="2515118" y="1222328"/>
            <a:ext cx="8700278" cy="4610581"/>
          </a:xfrm>
          <a:prstGeom prst="rect">
            <a:avLst/>
          </a:prstGeom>
          <a:noFill/>
          <a:ln w="15875" cap="flat" cmpd="sng" algn="ctr">
            <a:solidFill>
              <a:srgbClr val="B6302E"/>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zh-CN" altLang="en-US">
              <a:solidFill>
                <a:prstClr val="black"/>
              </a:solidFill>
              <a:latin typeface="Arial" pitchFamily="34" charset="0"/>
              <a:ea typeface="宋体" panose="02010600030101010101" pitchFamily="2" charset="-122"/>
            </a:endParaRPr>
          </a:p>
        </p:txBody>
      </p:sp>
      <p:sp>
        <p:nvSpPr>
          <p:cNvPr id="8" name="矩形 7">
            <a:extLst>
              <a:ext uri="{FF2B5EF4-FFF2-40B4-BE49-F238E27FC236}">
                <a16:creationId xmlns:a16="http://schemas.microsoft.com/office/drawing/2014/main" id="{6282C72F-4505-4303-9D1D-8BAD24F2C99A}"/>
              </a:ext>
            </a:extLst>
          </p:cNvPr>
          <p:cNvSpPr/>
          <p:nvPr/>
        </p:nvSpPr>
        <p:spPr bwMode="auto">
          <a:xfrm>
            <a:off x="2515118" y="532523"/>
            <a:ext cx="1716588" cy="709352"/>
          </a:xfrm>
          <a:prstGeom prst="rect">
            <a:avLst/>
          </a:prstGeom>
          <a:solidFill>
            <a:srgbClr val="B6302E"/>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a:solidFill>
                <a:prstClr val="black"/>
              </a:solidFill>
              <a:latin typeface="Arial" pitchFamily="34" charset="0"/>
              <a:ea typeface="宋体" pitchFamily="2" charset="-122"/>
            </a:endParaRPr>
          </a:p>
        </p:txBody>
      </p:sp>
      <p:sp>
        <p:nvSpPr>
          <p:cNvPr id="9" name="文本框 8">
            <a:extLst>
              <a:ext uri="{FF2B5EF4-FFF2-40B4-BE49-F238E27FC236}">
                <a16:creationId xmlns:a16="http://schemas.microsoft.com/office/drawing/2014/main" id="{D34B563C-CEAB-4E2A-9A02-43B026098218}"/>
              </a:ext>
            </a:extLst>
          </p:cNvPr>
          <p:cNvSpPr txBox="1"/>
          <p:nvPr/>
        </p:nvSpPr>
        <p:spPr>
          <a:xfrm>
            <a:off x="2515118" y="1370171"/>
            <a:ext cx="5965794" cy="4247317"/>
          </a:xfrm>
          <a:prstGeom prst="rect">
            <a:avLst/>
          </a:prstGeom>
          <a:noFill/>
        </p:spPr>
        <p:txBody>
          <a:bodyPr wrap="square" rtlCol="0">
            <a:spAutoFit/>
          </a:bodyPr>
          <a:lstStyle/>
          <a:p>
            <a:r>
              <a:rPr lang="zh-CN" altLang="en-US" dirty="0"/>
              <a:t>     根据无线网络中是否存在空闲节点资源，可以建立两种不同的协作通信模型：当系统中存在空闲节点资源时，空闲节点可相应充当转发节点；当系统中不存在空闲节点资源时，可采用协作通信系统模型。协作通信的整个数据传输分为两个部分：第</a:t>
            </a:r>
            <a:r>
              <a:rPr lang="en-US" altLang="zh-CN" dirty="0"/>
              <a:t>1</a:t>
            </a:r>
            <a:r>
              <a:rPr lang="zh-CN" altLang="en-US" dirty="0"/>
              <a:t>阶段，接入用户作为源以广播的方式发送数据，中继用户和目的地均接收其数据；第</a:t>
            </a:r>
            <a:r>
              <a:rPr lang="en-US" altLang="zh-CN" dirty="0"/>
              <a:t>2</a:t>
            </a:r>
            <a:r>
              <a:rPr lang="zh-CN" altLang="en-US" dirty="0"/>
              <a:t>阶段，中级用户为接入用户按约定的协议转发数据，目的地将这两个阶段接收到的数据按某种方式合并。</a:t>
            </a:r>
          </a:p>
          <a:p>
            <a:r>
              <a:rPr lang="zh-CN" altLang="en-US" dirty="0"/>
              <a:t>     该系统中，一方面信源节点会浪费部分资源</a:t>
            </a:r>
            <a:r>
              <a:rPr lang="en-US" altLang="zh-CN" dirty="0"/>
              <a:t>(</a:t>
            </a:r>
            <a:r>
              <a:rPr lang="zh-CN" altLang="en-US" dirty="0"/>
              <a:t>包括带宽、发射功率等</a:t>
            </a:r>
            <a:r>
              <a:rPr lang="en-US" altLang="zh-CN" dirty="0"/>
              <a:t>)</a:t>
            </a:r>
            <a:r>
              <a:rPr lang="zh-CN" altLang="en-US" dirty="0"/>
              <a:t>以用于节点间相互转发信息，因而造成有效通信数据流量的下降；另一方面协作通信系统产生的协作通信增益会使系统中的有效通信数据流量增加，当由协作通信产生的正面效应大于负面效应时，系统便会相应获得性能增益。</a:t>
            </a:r>
          </a:p>
          <a:p>
            <a:endParaRPr lang="zh-CN" altLang="en-US" dirty="0"/>
          </a:p>
        </p:txBody>
      </p:sp>
      <p:sp>
        <p:nvSpPr>
          <p:cNvPr id="10" name="文本框 9">
            <a:extLst>
              <a:ext uri="{FF2B5EF4-FFF2-40B4-BE49-F238E27FC236}">
                <a16:creationId xmlns:a16="http://schemas.microsoft.com/office/drawing/2014/main" id="{E106A4B9-87C9-4C34-BBC1-A7D5D9A0F756}"/>
              </a:ext>
            </a:extLst>
          </p:cNvPr>
          <p:cNvSpPr txBox="1"/>
          <p:nvPr/>
        </p:nvSpPr>
        <p:spPr>
          <a:xfrm>
            <a:off x="2760852" y="612992"/>
            <a:ext cx="1225119" cy="584775"/>
          </a:xfrm>
          <a:prstGeom prst="rect">
            <a:avLst/>
          </a:prstGeom>
          <a:noFill/>
        </p:spPr>
        <p:txBody>
          <a:bodyPr wrap="square" rtlCol="0">
            <a:spAutoFit/>
          </a:bodyPr>
          <a:lstStyle/>
          <a:p>
            <a:pPr lvl="0" algn="ctr">
              <a:defRPr/>
            </a:pPr>
            <a:r>
              <a:rPr lang="zh-CN" altLang="en-US" sz="3200" b="1" kern="0" spc="-150" dirty="0">
                <a:ln w="1905">
                  <a:noFill/>
                </a:ln>
                <a:solidFill>
                  <a:prstClr val="white"/>
                </a:solidFill>
                <a:latin typeface="微软雅黑" panose="020B0503020204020204" pitchFamily="34" charset="-122"/>
                <a:ea typeface="微软雅黑" panose="020B0503020204020204" pitchFamily="34" charset="-122"/>
              </a:rPr>
              <a:t>概述</a:t>
            </a:r>
            <a:endParaRPr lang="zh-CN" altLang="en-US" dirty="0"/>
          </a:p>
        </p:txBody>
      </p:sp>
      <p:pic>
        <p:nvPicPr>
          <p:cNvPr id="2" name="图片 1">
            <a:extLst>
              <a:ext uri="{FF2B5EF4-FFF2-40B4-BE49-F238E27FC236}">
                <a16:creationId xmlns:a16="http://schemas.microsoft.com/office/drawing/2014/main" id="{F9D9EB4B-3CBF-40E6-B2D0-5097F1F55A02}"/>
              </a:ext>
            </a:extLst>
          </p:cNvPr>
          <p:cNvPicPr>
            <a:picLocks noChangeAspect="1"/>
          </p:cNvPicPr>
          <p:nvPr/>
        </p:nvPicPr>
        <p:blipFill>
          <a:blip r:embed="rId3"/>
          <a:stretch>
            <a:fillRect/>
          </a:stretch>
        </p:blipFill>
        <p:spPr>
          <a:xfrm>
            <a:off x="8646058" y="1370171"/>
            <a:ext cx="1877731" cy="902286"/>
          </a:xfrm>
          <a:prstGeom prst="rect">
            <a:avLst/>
          </a:prstGeom>
        </p:spPr>
      </p:pic>
      <p:sp>
        <p:nvSpPr>
          <p:cNvPr id="3" name="矩形 2">
            <a:extLst>
              <a:ext uri="{FF2B5EF4-FFF2-40B4-BE49-F238E27FC236}">
                <a16:creationId xmlns:a16="http://schemas.microsoft.com/office/drawing/2014/main" id="{714EB343-4F81-477B-858E-E811B698B274}"/>
              </a:ext>
            </a:extLst>
          </p:cNvPr>
          <p:cNvSpPr/>
          <p:nvPr/>
        </p:nvSpPr>
        <p:spPr>
          <a:xfrm>
            <a:off x="8603368" y="2430172"/>
            <a:ext cx="1963110" cy="338554"/>
          </a:xfrm>
          <a:prstGeom prst="rect">
            <a:avLst/>
          </a:prstGeom>
        </p:spPr>
        <p:txBody>
          <a:bodyPr wrap="square">
            <a:spAutoFit/>
          </a:bodyPr>
          <a:lstStyle/>
          <a:p>
            <a:r>
              <a:rPr lang="zh-CN" altLang="en-US" sz="800" dirty="0"/>
              <a:t>图</a:t>
            </a:r>
            <a:r>
              <a:rPr lang="en-US" altLang="zh-CN" sz="800" dirty="0"/>
              <a:t>1 </a:t>
            </a:r>
            <a:r>
              <a:rPr lang="zh-CN" altLang="en-US" sz="800" dirty="0"/>
              <a:t>有空闲节点资源的协作通信系统模型</a:t>
            </a:r>
          </a:p>
        </p:txBody>
      </p:sp>
      <p:pic>
        <p:nvPicPr>
          <p:cNvPr id="11" name="图片 10">
            <a:extLst>
              <a:ext uri="{FF2B5EF4-FFF2-40B4-BE49-F238E27FC236}">
                <a16:creationId xmlns:a16="http://schemas.microsoft.com/office/drawing/2014/main" id="{154CAB0A-3619-47D4-A409-0C39BDCEC3ED}"/>
              </a:ext>
            </a:extLst>
          </p:cNvPr>
          <p:cNvPicPr>
            <a:picLocks noChangeAspect="1"/>
          </p:cNvPicPr>
          <p:nvPr/>
        </p:nvPicPr>
        <p:blipFill>
          <a:blip r:embed="rId4"/>
          <a:stretch>
            <a:fillRect/>
          </a:stretch>
        </p:blipFill>
        <p:spPr>
          <a:xfrm>
            <a:off x="8646058" y="3038398"/>
            <a:ext cx="1877732" cy="897369"/>
          </a:xfrm>
          <a:prstGeom prst="rect">
            <a:avLst/>
          </a:prstGeom>
        </p:spPr>
      </p:pic>
      <p:sp>
        <p:nvSpPr>
          <p:cNvPr id="12" name="矩形 11">
            <a:extLst>
              <a:ext uri="{FF2B5EF4-FFF2-40B4-BE49-F238E27FC236}">
                <a16:creationId xmlns:a16="http://schemas.microsoft.com/office/drawing/2014/main" id="{650CBD9C-E978-401A-B971-963134A055A3}"/>
              </a:ext>
            </a:extLst>
          </p:cNvPr>
          <p:cNvSpPr/>
          <p:nvPr/>
        </p:nvSpPr>
        <p:spPr>
          <a:xfrm>
            <a:off x="8646058" y="4193095"/>
            <a:ext cx="2012089" cy="215444"/>
          </a:xfrm>
          <a:prstGeom prst="rect">
            <a:avLst/>
          </a:prstGeom>
        </p:spPr>
        <p:txBody>
          <a:bodyPr wrap="none">
            <a:spAutoFit/>
          </a:bodyPr>
          <a:lstStyle/>
          <a:p>
            <a:r>
              <a:rPr lang="zh-CN" altLang="en-US" sz="800" dirty="0"/>
              <a:t>图</a:t>
            </a:r>
            <a:r>
              <a:rPr lang="en-US" altLang="zh-CN" sz="800" dirty="0"/>
              <a:t>2 </a:t>
            </a:r>
            <a:r>
              <a:rPr lang="zh-CN" altLang="en-US" sz="800" dirty="0"/>
              <a:t>无空闲节点资源的协作通信系统模型</a:t>
            </a:r>
          </a:p>
        </p:txBody>
      </p:sp>
    </p:spTree>
    <p:extLst>
      <p:ext uri="{BB962C8B-B14F-4D97-AF65-F5344CB8AC3E}">
        <p14:creationId xmlns:p14="http://schemas.microsoft.com/office/powerpoint/2010/main" val="33805148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BDE08AAD-E016-4C33-A53B-FB6EBD67AFEA}"/>
              </a:ext>
            </a:extLst>
          </p:cNvPr>
          <p:cNvSpPr txBox="1"/>
          <p:nvPr/>
        </p:nvSpPr>
        <p:spPr>
          <a:xfrm>
            <a:off x="0" y="6488350"/>
            <a:ext cx="5078027" cy="369650"/>
          </a:xfrm>
          <a:prstGeom prst="rect">
            <a:avLst/>
          </a:prstGeom>
          <a:noFill/>
        </p:spPr>
        <p:txBody>
          <a:bodyPr wrap="square" rtlCol="0">
            <a:spAutoFit/>
          </a:bodyPr>
          <a:lstStyle/>
          <a:p>
            <a:r>
              <a:rPr lang="en-US" altLang="zh-CN" b="1" dirty="0">
                <a:solidFill>
                  <a:srgbClr val="B6302E"/>
                </a:solidFill>
                <a:latin typeface="Calibri" panose="020F0502020204030204"/>
                <a:ea typeface="宋体" panose="02010600030101010101" pitchFamily="2" charset="-122"/>
              </a:rPr>
              <a:t>The Capacity of Private Information Retrieval</a:t>
            </a:r>
            <a:endParaRPr lang="zh-CN" altLang="en-US" b="1" dirty="0">
              <a:solidFill>
                <a:srgbClr val="B6302E"/>
              </a:solidFill>
              <a:latin typeface="Calibri" panose="020F0502020204030204"/>
              <a:ea typeface="宋体" panose="02010600030101010101" pitchFamily="2" charset="-122"/>
            </a:endParaRPr>
          </a:p>
        </p:txBody>
      </p:sp>
      <p:cxnSp>
        <p:nvCxnSpPr>
          <p:cNvPr id="5" name="直接连接符 4">
            <a:extLst>
              <a:ext uri="{FF2B5EF4-FFF2-40B4-BE49-F238E27FC236}">
                <a16:creationId xmlns:a16="http://schemas.microsoft.com/office/drawing/2014/main" id="{3EC19EEA-8341-47C7-91D4-0874C4BB867A}"/>
              </a:ext>
            </a:extLst>
          </p:cNvPr>
          <p:cNvCxnSpPr/>
          <p:nvPr/>
        </p:nvCxnSpPr>
        <p:spPr>
          <a:xfrm>
            <a:off x="-341644" y="6463788"/>
            <a:ext cx="12670971" cy="0"/>
          </a:xfrm>
          <a:prstGeom prst="line">
            <a:avLst/>
          </a:prstGeom>
          <a:noFill/>
          <a:ln w="6350" cap="flat" cmpd="sng" algn="ctr">
            <a:solidFill>
              <a:srgbClr val="B6302E"/>
            </a:solidFill>
            <a:prstDash val="solid"/>
            <a:miter lim="800000"/>
          </a:ln>
          <a:effectLst/>
        </p:spPr>
      </p:cxnSp>
      <p:pic>
        <p:nvPicPr>
          <p:cNvPr id="6" name="图片 5">
            <a:extLst>
              <a:ext uri="{FF2B5EF4-FFF2-40B4-BE49-F238E27FC236}">
                <a16:creationId xmlns:a16="http://schemas.microsoft.com/office/drawing/2014/main" id="{93907AB6-417F-41A2-A02E-1A56BF13BE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6903" y="3722913"/>
            <a:ext cx="1938677" cy="2413883"/>
          </a:xfrm>
          <a:prstGeom prst="rect">
            <a:avLst/>
          </a:prstGeom>
        </p:spPr>
      </p:pic>
      <p:sp>
        <p:nvSpPr>
          <p:cNvPr id="7" name="矩形 6">
            <a:extLst>
              <a:ext uri="{FF2B5EF4-FFF2-40B4-BE49-F238E27FC236}">
                <a16:creationId xmlns:a16="http://schemas.microsoft.com/office/drawing/2014/main" id="{26EC06EB-F8CC-458D-8B57-1831A96F0FCC}"/>
              </a:ext>
            </a:extLst>
          </p:cNvPr>
          <p:cNvSpPr/>
          <p:nvPr/>
        </p:nvSpPr>
        <p:spPr bwMode="auto">
          <a:xfrm>
            <a:off x="2515118" y="1222328"/>
            <a:ext cx="8700278" cy="4610581"/>
          </a:xfrm>
          <a:prstGeom prst="rect">
            <a:avLst/>
          </a:prstGeom>
          <a:noFill/>
          <a:ln w="15875" cap="flat" cmpd="sng" algn="ctr">
            <a:solidFill>
              <a:srgbClr val="B6302E"/>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zh-CN" altLang="en-US">
              <a:solidFill>
                <a:prstClr val="black"/>
              </a:solidFill>
              <a:latin typeface="Arial" pitchFamily="34" charset="0"/>
              <a:ea typeface="宋体" panose="02010600030101010101" pitchFamily="2" charset="-122"/>
            </a:endParaRPr>
          </a:p>
        </p:txBody>
      </p:sp>
      <p:sp>
        <p:nvSpPr>
          <p:cNvPr id="8" name="矩形 7">
            <a:extLst>
              <a:ext uri="{FF2B5EF4-FFF2-40B4-BE49-F238E27FC236}">
                <a16:creationId xmlns:a16="http://schemas.microsoft.com/office/drawing/2014/main" id="{6282C72F-4505-4303-9D1D-8BAD24F2C99A}"/>
              </a:ext>
            </a:extLst>
          </p:cNvPr>
          <p:cNvSpPr/>
          <p:nvPr/>
        </p:nvSpPr>
        <p:spPr bwMode="auto">
          <a:xfrm>
            <a:off x="2523996" y="512976"/>
            <a:ext cx="1716588" cy="709352"/>
          </a:xfrm>
          <a:prstGeom prst="rect">
            <a:avLst/>
          </a:prstGeom>
          <a:solidFill>
            <a:srgbClr val="B6302E"/>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lvl="0" algn="ctr">
              <a:defRPr/>
            </a:pPr>
            <a:r>
              <a:rPr lang="en-US" altLang="zh-CN" sz="3200" b="1" kern="0" spc="-150" dirty="0">
                <a:ln w="1905">
                  <a:noFill/>
                </a:ln>
                <a:solidFill>
                  <a:prstClr val="white"/>
                </a:solidFill>
                <a:latin typeface="微软雅黑" panose="020B0503020204020204" pitchFamily="34" charset="-122"/>
                <a:ea typeface="微软雅黑" panose="020B0503020204020204" pitchFamily="34" charset="-122"/>
              </a:rPr>
              <a:t>AF</a:t>
            </a:r>
            <a:r>
              <a:rPr lang="zh-CN" altLang="en-US" sz="3200" b="1" kern="0" spc="-150" dirty="0">
                <a:ln w="1905">
                  <a:noFill/>
                </a:ln>
                <a:solidFill>
                  <a:prstClr val="white"/>
                </a:solidFill>
                <a:latin typeface="微软雅黑" panose="020B0503020204020204" pitchFamily="34" charset="-122"/>
                <a:ea typeface="微软雅黑" panose="020B0503020204020204" pitchFamily="34" charset="-122"/>
              </a:rPr>
              <a:t>模式</a:t>
            </a:r>
            <a:endParaRPr lang="zh-CN" altLang="en-US" dirty="0">
              <a:solidFill>
                <a:prstClr val="black"/>
              </a:solidFill>
              <a:latin typeface="Arial" pitchFamily="34" charset="0"/>
              <a:ea typeface="宋体" pitchFamily="2" charset="-122"/>
            </a:endParaRPr>
          </a:p>
        </p:txBody>
      </p:sp>
      <p:sp>
        <p:nvSpPr>
          <p:cNvPr id="9" name="矩形 8">
            <a:extLst>
              <a:ext uri="{FF2B5EF4-FFF2-40B4-BE49-F238E27FC236}">
                <a16:creationId xmlns:a16="http://schemas.microsoft.com/office/drawing/2014/main" id="{C15628B5-E289-4E13-8D67-9FB1E647C3C0}"/>
              </a:ext>
            </a:extLst>
          </p:cNvPr>
          <p:cNvSpPr/>
          <p:nvPr/>
        </p:nvSpPr>
        <p:spPr>
          <a:xfrm>
            <a:off x="3155706" y="1447034"/>
            <a:ext cx="6096000" cy="2308324"/>
          </a:xfrm>
          <a:prstGeom prst="rect">
            <a:avLst/>
          </a:prstGeom>
        </p:spPr>
        <p:txBody>
          <a:bodyPr>
            <a:spAutoFit/>
          </a:bodyPr>
          <a:lstStyle/>
          <a:p>
            <a:r>
              <a:rPr lang="zh-CN" altLang="en-US" dirty="0"/>
              <a:t>放大转发模式（</a:t>
            </a:r>
            <a:r>
              <a:rPr lang="en-US" altLang="zh-CN" dirty="0"/>
              <a:t>Amplify-and-Forward</a:t>
            </a:r>
            <a:r>
              <a:rPr lang="zh-CN" altLang="en-US" dirty="0"/>
              <a:t>，</a:t>
            </a:r>
            <a:r>
              <a:rPr lang="en-US" altLang="zh-CN" dirty="0"/>
              <a:t>AF</a:t>
            </a:r>
            <a:r>
              <a:rPr lang="zh-CN" altLang="en-US" dirty="0"/>
              <a:t>），有文献中也称为前向放大、非再生中继。</a:t>
            </a:r>
            <a:r>
              <a:rPr lang="en-US" altLang="zh-CN" dirty="0"/>
              <a:t>AF</a:t>
            </a:r>
            <a:r>
              <a:rPr lang="zh-CN" altLang="en-US" dirty="0"/>
              <a:t>模式是最简单的一种中继方式，相比于直传方式，</a:t>
            </a:r>
            <a:r>
              <a:rPr lang="en-US" altLang="zh-CN" dirty="0"/>
              <a:t>AF</a:t>
            </a:r>
            <a:r>
              <a:rPr lang="zh-CN" altLang="en-US" dirty="0"/>
              <a:t>协作通信总能带来一定的信噪比增益，但是由于中继节点除了转发源节点的有用信息外，引入的噪声也同样被放大转发，因此，当源节点与中继节点之间的链路信道条件较差时，信号几乎淹没在噪声之中，因而转发的大部分为噪声，从而会降低目的节点的接收性能。</a:t>
            </a:r>
          </a:p>
        </p:txBody>
      </p:sp>
    </p:spTree>
    <p:extLst>
      <p:ext uri="{BB962C8B-B14F-4D97-AF65-F5344CB8AC3E}">
        <p14:creationId xmlns:p14="http://schemas.microsoft.com/office/powerpoint/2010/main" val="18664587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BDE08AAD-E016-4C33-A53B-FB6EBD67AFEA}"/>
              </a:ext>
            </a:extLst>
          </p:cNvPr>
          <p:cNvSpPr txBox="1"/>
          <p:nvPr/>
        </p:nvSpPr>
        <p:spPr>
          <a:xfrm>
            <a:off x="0" y="6488350"/>
            <a:ext cx="5078027" cy="369650"/>
          </a:xfrm>
          <a:prstGeom prst="rect">
            <a:avLst/>
          </a:prstGeom>
          <a:noFill/>
        </p:spPr>
        <p:txBody>
          <a:bodyPr wrap="square" rtlCol="0">
            <a:spAutoFit/>
          </a:bodyPr>
          <a:lstStyle/>
          <a:p>
            <a:r>
              <a:rPr lang="en-US" altLang="zh-CN" b="1" dirty="0">
                <a:solidFill>
                  <a:srgbClr val="B6302E"/>
                </a:solidFill>
                <a:latin typeface="Calibri" panose="020F0502020204030204"/>
                <a:ea typeface="宋体" panose="02010600030101010101" pitchFamily="2" charset="-122"/>
              </a:rPr>
              <a:t>The Capacity of Private Information Retrieval</a:t>
            </a:r>
            <a:endParaRPr lang="zh-CN" altLang="en-US" b="1" dirty="0">
              <a:solidFill>
                <a:srgbClr val="B6302E"/>
              </a:solidFill>
              <a:latin typeface="Calibri" panose="020F0502020204030204"/>
              <a:ea typeface="宋体" panose="02010600030101010101" pitchFamily="2" charset="-122"/>
            </a:endParaRPr>
          </a:p>
        </p:txBody>
      </p:sp>
      <p:cxnSp>
        <p:nvCxnSpPr>
          <p:cNvPr id="5" name="直接连接符 4">
            <a:extLst>
              <a:ext uri="{FF2B5EF4-FFF2-40B4-BE49-F238E27FC236}">
                <a16:creationId xmlns:a16="http://schemas.microsoft.com/office/drawing/2014/main" id="{3EC19EEA-8341-47C7-91D4-0874C4BB867A}"/>
              </a:ext>
            </a:extLst>
          </p:cNvPr>
          <p:cNvCxnSpPr/>
          <p:nvPr/>
        </p:nvCxnSpPr>
        <p:spPr>
          <a:xfrm>
            <a:off x="-341644" y="6463788"/>
            <a:ext cx="12670971" cy="0"/>
          </a:xfrm>
          <a:prstGeom prst="line">
            <a:avLst/>
          </a:prstGeom>
          <a:noFill/>
          <a:ln w="6350" cap="flat" cmpd="sng" algn="ctr">
            <a:solidFill>
              <a:srgbClr val="B6302E"/>
            </a:solidFill>
            <a:prstDash val="solid"/>
            <a:miter lim="800000"/>
          </a:ln>
          <a:effectLst/>
        </p:spPr>
      </p:cxnSp>
      <p:pic>
        <p:nvPicPr>
          <p:cNvPr id="6" name="图片 5">
            <a:extLst>
              <a:ext uri="{FF2B5EF4-FFF2-40B4-BE49-F238E27FC236}">
                <a16:creationId xmlns:a16="http://schemas.microsoft.com/office/drawing/2014/main" id="{93907AB6-417F-41A2-A02E-1A56BF13BE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6903" y="3722913"/>
            <a:ext cx="1938677" cy="2413883"/>
          </a:xfrm>
          <a:prstGeom prst="rect">
            <a:avLst/>
          </a:prstGeom>
        </p:spPr>
      </p:pic>
      <p:sp>
        <p:nvSpPr>
          <p:cNvPr id="7" name="矩形 6">
            <a:extLst>
              <a:ext uri="{FF2B5EF4-FFF2-40B4-BE49-F238E27FC236}">
                <a16:creationId xmlns:a16="http://schemas.microsoft.com/office/drawing/2014/main" id="{26EC06EB-F8CC-458D-8B57-1831A96F0FCC}"/>
              </a:ext>
            </a:extLst>
          </p:cNvPr>
          <p:cNvSpPr/>
          <p:nvPr/>
        </p:nvSpPr>
        <p:spPr bwMode="auto">
          <a:xfrm>
            <a:off x="2515118" y="1222328"/>
            <a:ext cx="8700278" cy="4610581"/>
          </a:xfrm>
          <a:prstGeom prst="rect">
            <a:avLst/>
          </a:prstGeom>
          <a:noFill/>
          <a:ln w="15875" cap="flat" cmpd="sng" algn="ctr">
            <a:solidFill>
              <a:srgbClr val="B6302E"/>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zh-CN" altLang="en-US">
              <a:solidFill>
                <a:prstClr val="black"/>
              </a:solidFill>
              <a:latin typeface="Arial" pitchFamily="34" charset="0"/>
              <a:ea typeface="宋体" panose="02010600030101010101" pitchFamily="2" charset="-122"/>
            </a:endParaRPr>
          </a:p>
        </p:txBody>
      </p:sp>
      <p:sp>
        <p:nvSpPr>
          <p:cNvPr id="8" name="矩形 7">
            <a:extLst>
              <a:ext uri="{FF2B5EF4-FFF2-40B4-BE49-F238E27FC236}">
                <a16:creationId xmlns:a16="http://schemas.microsoft.com/office/drawing/2014/main" id="{6282C72F-4505-4303-9D1D-8BAD24F2C99A}"/>
              </a:ext>
            </a:extLst>
          </p:cNvPr>
          <p:cNvSpPr/>
          <p:nvPr/>
        </p:nvSpPr>
        <p:spPr bwMode="auto">
          <a:xfrm>
            <a:off x="2515118" y="532523"/>
            <a:ext cx="1716588" cy="709352"/>
          </a:xfrm>
          <a:prstGeom prst="rect">
            <a:avLst/>
          </a:prstGeom>
          <a:solidFill>
            <a:srgbClr val="B6302E"/>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lvl="0" algn="ctr">
              <a:defRPr/>
            </a:pPr>
            <a:r>
              <a:rPr lang="en-US" altLang="zh-CN" sz="3200" b="1" kern="0" spc="-150" dirty="0">
                <a:ln w="1905">
                  <a:noFill/>
                </a:ln>
                <a:solidFill>
                  <a:prstClr val="white"/>
                </a:solidFill>
                <a:latin typeface="微软雅黑" panose="020B0503020204020204" pitchFamily="34" charset="-122"/>
                <a:ea typeface="微软雅黑" panose="020B0503020204020204" pitchFamily="34" charset="-122"/>
              </a:rPr>
              <a:t>DF</a:t>
            </a:r>
            <a:r>
              <a:rPr lang="zh-CN" altLang="en-US" sz="3200" b="1" kern="0" spc="-150" dirty="0">
                <a:ln w="1905">
                  <a:noFill/>
                </a:ln>
                <a:solidFill>
                  <a:prstClr val="white"/>
                </a:solidFill>
                <a:latin typeface="微软雅黑" panose="020B0503020204020204" pitchFamily="34" charset="-122"/>
                <a:ea typeface="微软雅黑" panose="020B0503020204020204" pitchFamily="34" charset="-122"/>
              </a:rPr>
              <a:t>模式</a:t>
            </a:r>
            <a:endParaRPr lang="zh-CN" altLang="en-US" sz="2800" dirty="0">
              <a:solidFill>
                <a:prstClr val="black"/>
              </a:solidFill>
            </a:endParaRPr>
          </a:p>
        </p:txBody>
      </p:sp>
      <p:sp>
        <p:nvSpPr>
          <p:cNvPr id="2" name="矩形 1">
            <a:extLst>
              <a:ext uri="{FF2B5EF4-FFF2-40B4-BE49-F238E27FC236}">
                <a16:creationId xmlns:a16="http://schemas.microsoft.com/office/drawing/2014/main" id="{69FBA204-6486-4FC3-80AD-AFEB441E7966}"/>
              </a:ext>
            </a:extLst>
          </p:cNvPr>
          <p:cNvSpPr/>
          <p:nvPr/>
        </p:nvSpPr>
        <p:spPr>
          <a:xfrm>
            <a:off x="2945841" y="1701333"/>
            <a:ext cx="6096000" cy="2585323"/>
          </a:xfrm>
          <a:prstGeom prst="rect">
            <a:avLst/>
          </a:prstGeom>
        </p:spPr>
        <p:txBody>
          <a:bodyPr>
            <a:spAutoFit/>
          </a:bodyPr>
          <a:lstStyle/>
          <a:p>
            <a:r>
              <a:rPr lang="zh-CN" altLang="en-US" dirty="0"/>
              <a:t>解码重传模式（</a:t>
            </a:r>
            <a:r>
              <a:rPr lang="en-US" altLang="zh-CN" dirty="0"/>
              <a:t>Decode-and-Forward</a:t>
            </a:r>
            <a:r>
              <a:rPr lang="zh-CN" altLang="en-US" dirty="0"/>
              <a:t>，</a:t>
            </a:r>
            <a:r>
              <a:rPr lang="en-US" altLang="zh-CN" dirty="0"/>
              <a:t>DF</a:t>
            </a:r>
            <a:r>
              <a:rPr lang="zh-CN" altLang="en-US" dirty="0"/>
              <a:t>），有文献中也称为前向译码、再生中继。在</a:t>
            </a:r>
            <a:r>
              <a:rPr lang="en-US" altLang="zh-CN" dirty="0"/>
              <a:t>DF</a:t>
            </a:r>
            <a:r>
              <a:rPr lang="zh-CN" altLang="en-US" dirty="0"/>
              <a:t>协议下，中继先要对接收到的信号进行解调、采样判决、存储、译码等数字处理，然后将处理后的数据进行编码调制后再转发。</a:t>
            </a:r>
          </a:p>
          <a:p>
            <a:r>
              <a:rPr lang="en-US" altLang="zh-CN" dirty="0"/>
              <a:t>DF</a:t>
            </a:r>
            <a:r>
              <a:rPr lang="zh-CN" altLang="en-US" dirty="0"/>
              <a:t>方式通过译码，避免了噪声对下一跳的影响。但是，如果中继节点对所接收到的信号直接进行译码，之后将所译出的信号转发给目的节点，将有可能引起错误传播。这是由于中继节点可能得到的是错误信息，这样对协作传输反而是不利因素。</a:t>
            </a:r>
          </a:p>
        </p:txBody>
      </p:sp>
    </p:spTree>
    <p:extLst>
      <p:ext uri="{BB962C8B-B14F-4D97-AF65-F5344CB8AC3E}">
        <p14:creationId xmlns:p14="http://schemas.microsoft.com/office/powerpoint/2010/main" val="20193805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BDE08AAD-E016-4C33-A53B-FB6EBD67AFEA}"/>
              </a:ext>
            </a:extLst>
          </p:cNvPr>
          <p:cNvSpPr txBox="1"/>
          <p:nvPr/>
        </p:nvSpPr>
        <p:spPr>
          <a:xfrm>
            <a:off x="0" y="6488350"/>
            <a:ext cx="5078027" cy="369650"/>
          </a:xfrm>
          <a:prstGeom prst="rect">
            <a:avLst/>
          </a:prstGeom>
          <a:noFill/>
        </p:spPr>
        <p:txBody>
          <a:bodyPr wrap="square" rtlCol="0">
            <a:spAutoFit/>
          </a:bodyPr>
          <a:lstStyle/>
          <a:p>
            <a:r>
              <a:rPr lang="en-US" altLang="zh-CN" b="1" dirty="0">
                <a:solidFill>
                  <a:srgbClr val="B6302E"/>
                </a:solidFill>
                <a:latin typeface="Calibri" panose="020F0502020204030204"/>
                <a:ea typeface="宋体" panose="02010600030101010101" pitchFamily="2" charset="-122"/>
              </a:rPr>
              <a:t>The Capacity of Private Information Retrieval</a:t>
            </a:r>
            <a:endParaRPr lang="zh-CN" altLang="en-US" b="1" dirty="0">
              <a:solidFill>
                <a:srgbClr val="B6302E"/>
              </a:solidFill>
              <a:latin typeface="Calibri" panose="020F0502020204030204"/>
              <a:ea typeface="宋体" panose="02010600030101010101" pitchFamily="2" charset="-122"/>
            </a:endParaRPr>
          </a:p>
        </p:txBody>
      </p:sp>
      <p:cxnSp>
        <p:nvCxnSpPr>
          <p:cNvPr id="5" name="直接连接符 4">
            <a:extLst>
              <a:ext uri="{FF2B5EF4-FFF2-40B4-BE49-F238E27FC236}">
                <a16:creationId xmlns:a16="http://schemas.microsoft.com/office/drawing/2014/main" id="{3EC19EEA-8341-47C7-91D4-0874C4BB867A}"/>
              </a:ext>
            </a:extLst>
          </p:cNvPr>
          <p:cNvCxnSpPr/>
          <p:nvPr/>
        </p:nvCxnSpPr>
        <p:spPr>
          <a:xfrm>
            <a:off x="-341644" y="6463788"/>
            <a:ext cx="12670971" cy="0"/>
          </a:xfrm>
          <a:prstGeom prst="line">
            <a:avLst/>
          </a:prstGeom>
          <a:noFill/>
          <a:ln w="6350" cap="flat" cmpd="sng" algn="ctr">
            <a:solidFill>
              <a:srgbClr val="B6302E"/>
            </a:solidFill>
            <a:prstDash val="solid"/>
            <a:miter lim="800000"/>
          </a:ln>
          <a:effectLst/>
        </p:spPr>
      </p:cxnSp>
      <p:pic>
        <p:nvPicPr>
          <p:cNvPr id="6" name="图片 5">
            <a:extLst>
              <a:ext uri="{FF2B5EF4-FFF2-40B4-BE49-F238E27FC236}">
                <a16:creationId xmlns:a16="http://schemas.microsoft.com/office/drawing/2014/main" id="{93907AB6-417F-41A2-A02E-1A56BF13BE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6903" y="3722913"/>
            <a:ext cx="1938677" cy="2413883"/>
          </a:xfrm>
          <a:prstGeom prst="rect">
            <a:avLst/>
          </a:prstGeom>
        </p:spPr>
      </p:pic>
      <p:sp>
        <p:nvSpPr>
          <p:cNvPr id="7" name="矩形 6">
            <a:extLst>
              <a:ext uri="{FF2B5EF4-FFF2-40B4-BE49-F238E27FC236}">
                <a16:creationId xmlns:a16="http://schemas.microsoft.com/office/drawing/2014/main" id="{26EC06EB-F8CC-458D-8B57-1831A96F0FCC}"/>
              </a:ext>
            </a:extLst>
          </p:cNvPr>
          <p:cNvSpPr/>
          <p:nvPr/>
        </p:nvSpPr>
        <p:spPr bwMode="auto">
          <a:xfrm>
            <a:off x="2515118" y="1222328"/>
            <a:ext cx="8700278" cy="4610581"/>
          </a:xfrm>
          <a:prstGeom prst="rect">
            <a:avLst/>
          </a:prstGeom>
          <a:noFill/>
          <a:ln w="15875" cap="flat" cmpd="sng" algn="ctr">
            <a:solidFill>
              <a:srgbClr val="B6302E"/>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zh-CN" altLang="en-US">
              <a:solidFill>
                <a:prstClr val="black"/>
              </a:solidFill>
              <a:latin typeface="Arial" pitchFamily="34" charset="0"/>
              <a:ea typeface="宋体" panose="02010600030101010101" pitchFamily="2" charset="-122"/>
            </a:endParaRPr>
          </a:p>
        </p:txBody>
      </p:sp>
      <p:sp>
        <p:nvSpPr>
          <p:cNvPr id="8" name="矩形 7">
            <a:extLst>
              <a:ext uri="{FF2B5EF4-FFF2-40B4-BE49-F238E27FC236}">
                <a16:creationId xmlns:a16="http://schemas.microsoft.com/office/drawing/2014/main" id="{6282C72F-4505-4303-9D1D-8BAD24F2C99A}"/>
              </a:ext>
            </a:extLst>
          </p:cNvPr>
          <p:cNvSpPr/>
          <p:nvPr/>
        </p:nvSpPr>
        <p:spPr bwMode="auto">
          <a:xfrm>
            <a:off x="2515118" y="512976"/>
            <a:ext cx="1716588" cy="709352"/>
          </a:xfrm>
          <a:prstGeom prst="rect">
            <a:avLst/>
          </a:prstGeom>
          <a:solidFill>
            <a:srgbClr val="B6302E"/>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lvl="0" algn="ctr">
              <a:defRPr/>
            </a:pPr>
            <a:r>
              <a:rPr lang="zh-CN" altLang="en-US" sz="2800" b="1" kern="0" spc="-150" dirty="0">
                <a:ln w="1905">
                  <a:noFill/>
                </a:ln>
                <a:solidFill>
                  <a:prstClr val="white"/>
                </a:solidFill>
                <a:latin typeface="微软雅黑" panose="020B0503020204020204" pitchFamily="34" charset="-122"/>
                <a:ea typeface="微软雅黑" panose="020B0503020204020204" pitchFamily="34" charset="-122"/>
              </a:rPr>
              <a:t>结果分析</a:t>
            </a:r>
            <a:endParaRPr lang="zh-CN" altLang="en-US" sz="2800" dirty="0">
              <a:solidFill>
                <a:prstClr val="black"/>
              </a:solidFill>
            </a:endParaRPr>
          </a:p>
        </p:txBody>
      </p:sp>
      <p:pic>
        <p:nvPicPr>
          <p:cNvPr id="9" name="图片 8">
            <a:extLst>
              <a:ext uri="{FF2B5EF4-FFF2-40B4-BE49-F238E27FC236}">
                <a16:creationId xmlns:a16="http://schemas.microsoft.com/office/drawing/2014/main" id="{87094F70-4D85-4A40-AEE8-F768FC22D620}"/>
              </a:ext>
            </a:extLst>
          </p:cNvPr>
          <p:cNvPicPr>
            <a:picLocks noChangeAspect="1"/>
          </p:cNvPicPr>
          <p:nvPr/>
        </p:nvPicPr>
        <p:blipFill>
          <a:blip r:embed="rId3"/>
          <a:stretch>
            <a:fillRect/>
          </a:stretch>
        </p:blipFill>
        <p:spPr>
          <a:xfrm>
            <a:off x="2515118" y="1246889"/>
            <a:ext cx="3942563" cy="2950030"/>
          </a:xfrm>
          <a:prstGeom prst="rect">
            <a:avLst/>
          </a:prstGeom>
        </p:spPr>
      </p:pic>
      <p:pic>
        <p:nvPicPr>
          <p:cNvPr id="10" name="图片 9">
            <a:extLst>
              <a:ext uri="{FF2B5EF4-FFF2-40B4-BE49-F238E27FC236}">
                <a16:creationId xmlns:a16="http://schemas.microsoft.com/office/drawing/2014/main" id="{20BF0DC7-7EBE-435B-8C59-A6E59D5E820C}"/>
              </a:ext>
            </a:extLst>
          </p:cNvPr>
          <p:cNvPicPr>
            <a:picLocks noChangeAspect="1"/>
          </p:cNvPicPr>
          <p:nvPr/>
        </p:nvPicPr>
        <p:blipFill>
          <a:blip r:embed="rId4"/>
          <a:stretch>
            <a:fillRect/>
          </a:stretch>
        </p:blipFill>
        <p:spPr>
          <a:xfrm>
            <a:off x="6759255" y="1222328"/>
            <a:ext cx="3978175" cy="2974591"/>
          </a:xfrm>
          <a:prstGeom prst="rect">
            <a:avLst/>
          </a:prstGeom>
        </p:spPr>
      </p:pic>
      <p:sp>
        <p:nvSpPr>
          <p:cNvPr id="11" name="矩形 10">
            <a:extLst>
              <a:ext uri="{FF2B5EF4-FFF2-40B4-BE49-F238E27FC236}">
                <a16:creationId xmlns:a16="http://schemas.microsoft.com/office/drawing/2014/main" id="{8D503606-D26A-482C-AAE9-CE9D7ADE49A4}"/>
              </a:ext>
            </a:extLst>
          </p:cNvPr>
          <p:cNvSpPr/>
          <p:nvPr/>
        </p:nvSpPr>
        <p:spPr>
          <a:xfrm>
            <a:off x="3014392" y="4157708"/>
            <a:ext cx="2818238" cy="923330"/>
          </a:xfrm>
          <a:prstGeom prst="rect">
            <a:avLst/>
          </a:prstGeom>
        </p:spPr>
        <p:txBody>
          <a:bodyPr wrap="square">
            <a:spAutoFit/>
          </a:bodyPr>
          <a:lstStyle/>
          <a:p>
            <a:r>
              <a:rPr lang="zh-CN" altLang="en-US" dirty="0"/>
              <a:t>非协作系统与</a:t>
            </a:r>
            <a:r>
              <a:rPr lang="en-US" altLang="zh-CN" dirty="0"/>
              <a:t>AF</a:t>
            </a:r>
            <a:r>
              <a:rPr lang="zh-CN" altLang="en-US" dirty="0"/>
              <a:t>、</a:t>
            </a:r>
            <a:r>
              <a:rPr lang="en-US" altLang="zh-CN" dirty="0"/>
              <a:t>DF</a:t>
            </a:r>
            <a:r>
              <a:rPr lang="zh-CN" altLang="en-US" dirty="0"/>
              <a:t>（解码正确）的实际误码率曲线</a:t>
            </a:r>
          </a:p>
        </p:txBody>
      </p:sp>
      <p:sp>
        <p:nvSpPr>
          <p:cNvPr id="12" name="矩形 11">
            <a:extLst>
              <a:ext uri="{FF2B5EF4-FFF2-40B4-BE49-F238E27FC236}">
                <a16:creationId xmlns:a16="http://schemas.microsoft.com/office/drawing/2014/main" id="{29388903-FFF2-4907-9FAB-E76F59330380}"/>
              </a:ext>
            </a:extLst>
          </p:cNvPr>
          <p:cNvSpPr/>
          <p:nvPr/>
        </p:nvSpPr>
        <p:spPr>
          <a:xfrm>
            <a:off x="7496102" y="4267163"/>
            <a:ext cx="2651075" cy="646331"/>
          </a:xfrm>
          <a:prstGeom prst="rect">
            <a:avLst/>
          </a:prstGeom>
        </p:spPr>
        <p:txBody>
          <a:bodyPr wrap="square">
            <a:spAutoFit/>
          </a:bodyPr>
          <a:lstStyle/>
          <a:p>
            <a:r>
              <a:rPr lang="zh-CN" altLang="en-US" dirty="0"/>
              <a:t>非协作系统与</a:t>
            </a:r>
            <a:r>
              <a:rPr lang="en-US" altLang="zh-CN" dirty="0"/>
              <a:t>AF</a:t>
            </a:r>
            <a:r>
              <a:rPr lang="zh-CN" altLang="en-US" dirty="0"/>
              <a:t>、</a:t>
            </a:r>
            <a:r>
              <a:rPr lang="en-US" altLang="zh-CN" dirty="0"/>
              <a:t>DF</a:t>
            </a:r>
            <a:r>
              <a:rPr lang="zh-CN" altLang="en-US" dirty="0"/>
              <a:t>的理论误码率曲线</a:t>
            </a:r>
          </a:p>
        </p:txBody>
      </p:sp>
    </p:spTree>
    <p:extLst>
      <p:ext uri="{BB962C8B-B14F-4D97-AF65-F5344CB8AC3E}">
        <p14:creationId xmlns:p14="http://schemas.microsoft.com/office/powerpoint/2010/main" val="29001391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BDE08AAD-E016-4C33-A53B-FB6EBD67AFEA}"/>
              </a:ext>
            </a:extLst>
          </p:cNvPr>
          <p:cNvSpPr txBox="1"/>
          <p:nvPr/>
        </p:nvSpPr>
        <p:spPr>
          <a:xfrm>
            <a:off x="0" y="6488350"/>
            <a:ext cx="5078027" cy="369650"/>
          </a:xfrm>
          <a:prstGeom prst="rect">
            <a:avLst/>
          </a:prstGeom>
          <a:noFill/>
        </p:spPr>
        <p:txBody>
          <a:bodyPr wrap="square" rtlCol="0">
            <a:spAutoFit/>
          </a:bodyPr>
          <a:lstStyle/>
          <a:p>
            <a:r>
              <a:rPr lang="en-US" altLang="zh-CN" b="1" dirty="0">
                <a:solidFill>
                  <a:srgbClr val="B6302E"/>
                </a:solidFill>
                <a:latin typeface="Calibri" panose="020F0502020204030204"/>
                <a:ea typeface="宋体" panose="02010600030101010101" pitchFamily="2" charset="-122"/>
              </a:rPr>
              <a:t>The Capacity of Private Information Retrieval</a:t>
            </a:r>
            <a:endParaRPr lang="zh-CN" altLang="en-US" b="1" dirty="0">
              <a:solidFill>
                <a:srgbClr val="B6302E"/>
              </a:solidFill>
              <a:latin typeface="Calibri" panose="020F0502020204030204"/>
              <a:ea typeface="宋体" panose="02010600030101010101" pitchFamily="2" charset="-122"/>
            </a:endParaRPr>
          </a:p>
        </p:txBody>
      </p:sp>
      <p:cxnSp>
        <p:nvCxnSpPr>
          <p:cNvPr id="5" name="直接连接符 4">
            <a:extLst>
              <a:ext uri="{FF2B5EF4-FFF2-40B4-BE49-F238E27FC236}">
                <a16:creationId xmlns:a16="http://schemas.microsoft.com/office/drawing/2014/main" id="{3EC19EEA-8341-47C7-91D4-0874C4BB867A}"/>
              </a:ext>
            </a:extLst>
          </p:cNvPr>
          <p:cNvCxnSpPr/>
          <p:nvPr/>
        </p:nvCxnSpPr>
        <p:spPr>
          <a:xfrm>
            <a:off x="-341644" y="6463788"/>
            <a:ext cx="12670971" cy="0"/>
          </a:xfrm>
          <a:prstGeom prst="line">
            <a:avLst/>
          </a:prstGeom>
          <a:noFill/>
          <a:ln w="6350" cap="flat" cmpd="sng" algn="ctr">
            <a:solidFill>
              <a:srgbClr val="B6302E"/>
            </a:solidFill>
            <a:prstDash val="solid"/>
            <a:miter lim="800000"/>
          </a:ln>
          <a:effectLst/>
        </p:spPr>
      </p:cxnSp>
      <p:pic>
        <p:nvPicPr>
          <p:cNvPr id="6" name="图片 5">
            <a:extLst>
              <a:ext uri="{FF2B5EF4-FFF2-40B4-BE49-F238E27FC236}">
                <a16:creationId xmlns:a16="http://schemas.microsoft.com/office/drawing/2014/main" id="{93907AB6-417F-41A2-A02E-1A56BF13BE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6903" y="3722913"/>
            <a:ext cx="1938677" cy="2413883"/>
          </a:xfrm>
          <a:prstGeom prst="rect">
            <a:avLst/>
          </a:prstGeom>
        </p:spPr>
      </p:pic>
      <p:sp>
        <p:nvSpPr>
          <p:cNvPr id="7" name="矩形 6">
            <a:extLst>
              <a:ext uri="{FF2B5EF4-FFF2-40B4-BE49-F238E27FC236}">
                <a16:creationId xmlns:a16="http://schemas.microsoft.com/office/drawing/2014/main" id="{26EC06EB-F8CC-458D-8B57-1831A96F0FCC}"/>
              </a:ext>
            </a:extLst>
          </p:cNvPr>
          <p:cNvSpPr/>
          <p:nvPr/>
        </p:nvSpPr>
        <p:spPr bwMode="auto">
          <a:xfrm>
            <a:off x="2515118" y="1222328"/>
            <a:ext cx="8700278" cy="4610581"/>
          </a:xfrm>
          <a:prstGeom prst="rect">
            <a:avLst/>
          </a:prstGeom>
          <a:noFill/>
          <a:ln w="15875" cap="flat" cmpd="sng" algn="ctr">
            <a:solidFill>
              <a:srgbClr val="B6302E"/>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zh-CN" altLang="en-US">
              <a:solidFill>
                <a:prstClr val="black"/>
              </a:solidFill>
              <a:latin typeface="Arial" pitchFamily="34" charset="0"/>
              <a:ea typeface="宋体" panose="02010600030101010101" pitchFamily="2" charset="-122"/>
            </a:endParaRPr>
          </a:p>
        </p:txBody>
      </p:sp>
      <p:sp>
        <p:nvSpPr>
          <p:cNvPr id="8" name="矩形 7">
            <a:extLst>
              <a:ext uri="{FF2B5EF4-FFF2-40B4-BE49-F238E27FC236}">
                <a16:creationId xmlns:a16="http://schemas.microsoft.com/office/drawing/2014/main" id="{6282C72F-4505-4303-9D1D-8BAD24F2C99A}"/>
              </a:ext>
            </a:extLst>
          </p:cNvPr>
          <p:cNvSpPr/>
          <p:nvPr/>
        </p:nvSpPr>
        <p:spPr bwMode="auto">
          <a:xfrm>
            <a:off x="2515118" y="532523"/>
            <a:ext cx="1716588" cy="709352"/>
          </a:xfrm>
          <a:prstGeom prst="rect">
            <a:avLst/>
          </a:prstGeom>
          <a:solidFill>
            <a:srgbClr val="B6302E"/>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a:solidFill>
                <a:prstClr val="black"/>
              </a:solidFill>
              <a:latin typeface="Arial" pitchFamily="34" charset="0"/>
              <a:ea typeface="宋体" pitchFamily="2" charset="-122"/>
            </a:endParaRPr>
          </a:p>
        </p:txBody>
      </p:sp>
      <p:pic>
        <p:nvPicPr>
          <p:cNvPr id="3" name="图片 2">
            <a:extLst>
              <a:ext uri="{FF2B5EF4-FFF2-40B4-BE49-F238E27FC236}">
                <a16:creationId xmlns:a16="http://schemas.microsoft.com/office/drawing/2014/main" id="{58988844-AE99-49FF-B418-80E8E9CFAAAC}"/>
              </a:ext>
            </a:extLst>
          </p:cNvPr>
          <p:cNvPicPr>
            <a:picLocks noChangeAspect="1"/>
          </p:cNvPicPr>
          <p:nvPr/>
        </p:nvPicPr>
        <p:blipFill>
          <a:blip r:embed="rId3"/>
          <a:stretch>
            <a:fillRect/>
          </a:stretch>
        </p:blipFill>
        <p:spPr>
          <a:xfrm>
            <a:off x="2515118" y="1397913"/>
            <a:ext cx="3998589" cy="2996533"/>
          </a:xfrm>
          <a:prstGeom prst="rect">
            <a:avLst/>
          </a:prstGeom>
        </p:spPr>
      </p:pic>
      <p:pic>
        <p:nvPicPr>
          <p:cNvPr id="9" name="图片 8">
            <a:extLst>
              <a:ext uri="{FF2B5EF4-FFF2-40B4-BE49-F238E27FC236}">
                <a16:creationId xmlns:a16="http://schemas.microsoft.com/office/drawing/2014/main" id="{051258F9-B27A-4AFF-8C38-C85B5655C2D0}"/>
              </a:ext>
            </a:extLst>
          </p:cNvPr>
          <p:cNvPicPr>
            <a:picLocks noChangeAspect="1"/>
          </p:cNvPicPr>
          <p:nvPr/>
        </p:nvPicPr>
        <p:blipFill>
          <a:blip r:embed="rId4"/>
          <a:stretch>
            <a:fillRect/>
          </a:stretch>
        </p:blipFill>
        <p:spPr>
          <a:xfrm>
            <a:off x="6372054" y="1356708"/>
            <a:ext cx="4016248" cy="2996533"/>
          </a:xfrm>
          <a:prstGeom prst="rect">
            <a:avLst/>
          </a:prstGeom>
        </p:spPr>
      </p:pic>
      <p:sp>
        <p:nvSpPr>
          <p:cNvPr id="10" name="矩形 9">
            <a:extLst>
              <a:ext uri="{FF2B5EF4-FFF2-40B4-BE49-F238E27FC236}">
                <a16:creationId xmlns:a16="http://schemas.microsoft.com/office/drawing/2014/main" id="{674618AB-5DDC-4B10-AEF9-27567CDC8E8B}"/>
              </a:ext>
            </a:extLst>
          </p:cNvPr>
          <p:cNvSpPr/>
          <p:nvPr/>
        </p:nvSpPr>
        <p:spPr>
          <a:xfrm>
            <a:off x="2773390" y="4441969"/>
            <a:ext cx="3482043" cy="369332"/>
          </a:xfrm>
          <a:prstGeom prst="rect">
            <a:avLst/>
          </a:prstGeom>
        </p:spPr>
        <p:txBody>
          <a:bodyPr wrap="none">
            <a:spAutoFit/>
          </a:bodyPr>
          <a:lstStyle/>
          <a:p>
            <a:r>
              <a:rPr lang="en-US" altLang="zh-CN" dirty="0"/>
              <a:t>AF</a:t>
            </a:r>
            <a:r>
              <a:rPr lang="zh-CN" altLang="en-US" dirty="0"/>
              <a:t>、</a:t>
            </a:r>
            <a:r>
              <a:rPr lang="en-US" altLang="zh-CN" dirty="0"/>
              <a:t>DF</a:t>
            </a:r>
            <a:r>
              <a:rPr lang="zh-CN" altLang="en-US" dirty="0"/>
              <a:t>的实际与理论误码率比较</a:t>
            </a:r>
          </a:p>
        </p:txBody>
      </p:sp>
      <p:sp>
        <p:nvSpPr>
          <p:cNvPr id="11" name="矩形 10">
            <a:extLst>
              <a:ext uri="{FF2B5EF4-FFF2-40B4-BE49-F238E27FC236}">
                <a16:creationId xmlns:a16="http://schemas.microsoft.com/office/drawing/2014/main" id="{25BC1972-4087-4EF9-B027-4B9649AB24F5}"/>
              </a:ext>
            </a:extLst>
          </p:cNvPr>
          <p:cNvSpPr/>
          <p:nvPr/>
        </p:nvSpPr>
        <p:spPr>
          <a:xfrm>
            <a:off x="6865257" y="4339233"/>
            <a:ext cx="2754190" cy="923330"/>
          </a:xfrm>
          <a:prstGeom prst="rect">
            <a:avLst/>
          </a:prstGeom>
        </p:spPr>
        <p:txBody>
          <a:bodyPr wrap="square">
            <a:spAutoFit/>
          </a:bodyPr>
          <a:lstStyle/>
          <a:p>
            <a:r>
              <a:rPr lang="zh-CN" altLang="en-US" dirty="0"/>
              <a:t>非协作系统与</a:t>
            </a:r>
            <a:r>
              <a:rPr lang="en-US" altLang="zh-CN" dirty="0"/>
              <a:t>AF</a:t>
            </a:r>
            <a:r>
              <a:rPr lang="zh-CN" altLang="en-US" dirty="0"/>
              <a:t>、</a:t>
            </a:r>
            <a:r>
              <a:rPr lang="en-US" altLang="zh-CN" dirty="0"/>
              <a:t>DF</a:t>
            </a:r>
            <a:r>
              <a:rPr lang="zh-CN" altLang="en-US" dirty="0"/>
              <a:t>（解码错误）的实际误码率曲线</a:t>
            </a:r>
          </a:p>
        </p:txBody>
      </p:sp>
    </p:spTree>
    <p:extLst>
      <p:ext uri="{BB962C8B-B14F-4D97-AF65-F5344CB8AC3E}">
        <p14:creationId xmlns:p14="http://schemas.microsoft.com/office/powerpoint/2010/main" val="19152761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BDE08AAD-E016-4C33-A53B-FB6EBD67AFEA}"/>
              </a:ext>
            </a:extLst>
          </p:cNvPr>
          <p:cNvSpPr txBox="1"/>
          <p:nvPr/>
        </p:nvSpPr>
        <p:spPr>
          <a:xfrm>
            <a:off x="0" y="6488350"/>
            <a:ext cx="5078027" cy="369650"/>
          </a:xfrm>
          <a:prstGeom prst="rect">
            <a:avLst/>
          </a:prstGeom>
          <a:noFill/>
        </p:spPr>
        <p:txBody>
          <a:bodyPr wrap="square" rtlCol="0">
            <a:spAutoFit/>
          </a:bodyPr>
          <a:lstStyle/>
          <a:p>
            <a:r>
              <a:rPr lang="en-US" altLang="zh-CN" b="1" dirty="0">
                <a:solidFill>
                  <a:srgbClr val="B6302E"/>
                </a:solidFill>
                <a:latin typeface="Calibri" panose="020F0502020204030204"/>
                <a:ea typeface="宋体" panose="02010600030101010101" pitchFamily="2" charset="-122"/>
              </a:rPr>
              <a:t>The Capacity of Private Information Retrieval</a:t>
            </a:r>
            <a:endParaRPr lang="zh-CN" altLang="en-US" b="1" dirty="0">
              <a:solidFill>
                <a:srgbClr val="B6302E"/>
              </a:solidFill>
              <a:latin typeface="Calibri" panose="020F0502020204030204"/>
              <a:ea typeface="宋体" panose="02010600030101010101" pitchFamily="2" charset="-122"/>
            </a:endParaRPr>
          </a:p>
        </p:txBody>
      </p:sp>
      <p:cxnSp>
        <p:nvCxnSpPr>
          <p:cNvPr id="5" name="直接连接符 4">
            <a:extLst>
              <a:ext uri="{FF2B5EF4-FFF2-40B4-BE49-F238E27FC236}">
                <a16:creationId xmlns:a16="http://schemas.microsoft.com/office/drawing/2014/main" id="{3EC19EEA-8341-47C7-91D4-0874C4BB867A}"/>
              </a:ext>
            </a:extLst>
          </p:cNvPr>
          <p:cNvCxnSpPr/>
          <p:nvPr/>
        </p:nvCxnSpPr>
        <p:spPr>
          <a:xfrm>
            <a:off x="-341644" y="6463788"/>
            <a:ext cx="12670971" cy="0"/>
          </a:xfrm>
          <a:prstGeom prst="line">
            <a:avLst/>
          </a:prstGeom>
          <a:noFill/>
          <a:ln w="6350" cap="flat" cmpd="sng" algn="ctr">
            <a:solidFill>
              <a:srgbClr val="B6302E"/>
            </a:solidFill>
            <a:prstDash val="solid"/>
            <a:miter lim="800000"/>
          </a:ln>
          <a:effectLst/>
        </p:spPr>
      </p:cxnSp>
      <p:pic>
        <p:nvPicPr>
          <p:cNvPr id="6" name="图片 5">
            <a:extLst>
              <a:ext uri="{FF2B5EF4-FFF2-40B4-BE49-F238E27FC236}">
                <a16:creationId xmlns:a16="http://schemas.microsoft.com/office/drawing/2014/main" id="{93907AB6-417F-41A2-A02E-1A56BF13BE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6903" y="3722913"/>
            <a:ext cx="1938677" cy="2413883"/>
          </a:xfrm>
          <a:prstGeom prst="rect">
            <a:avLst/>
          </a:prstGeom>
        </p:spPr>
      </p:pic>
      <p:sp>
        <p:nvSpPr>
          <p:cNvPr id="7" name="矩形 6">
            <a:extLst>
              <a:ext uri="{FF2B5EF4-FFF2-40B4-BE49-F238E27FC236}">
                <a16:creationId xmlns:a16="http://schemas.microsoft.com/office/drawing/2014/main" id="{26EC06EB-F8CC-458D-8B57-1831A96F0FCC}"/>
              </a:ext>
            </a:extLst>
          </p:cNvPr>
          <p:cNvSpPr/>
          <p:nvPr/>
        </p:nvSpPr>
        <p:spPr bwMode="auto">
          <a:xfrm>
            <a:off x="2515118" y="1222328"/>
            <a:ext cx="8700278" cy="4610581"/>
          </a:xfrm>
          <a:prstGeom prst="rect">
            <a:avLst/>
          </a:prstGeom>
          <a:noFill/>
          <a:ln w="15875" cap="flat" cmpd="sng" algn="ctr">
            <a:solidFill>
              <a:srgbClr val="B6302E"/>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zh-CN" altLang="en-US">
              <a:solidFill>
                <a:prstClr val="black"/>
              </a:solidFill>
              <a:latin typeface="Arial" pitchFamily="34" charset="0"/>
              <a:ea typeface="宋体" panose="02010600030101010101" pitchFamily="2" charset="-122"/>
            </a:endParaRPr>
          </a:p>
        </p:txBody>
      </p:sp>
      <p:sp>
        <p:nvSpPr>
          <p:cNvPr id="8" name="矩形 7">
            <a:extLst>
              <a:ext uri="{FF2B5EF4-FFF2-40B4-BE49-F238E27FC236}">
                <a16:creationId xmlns:a16="http://schemas.microsoft.com/office/drawing/2014/main" id="{6282C72F-4505-4303-9D1D-8BAD24F2C99A}"/>
              </a:ext>
            </a:extLst>
          </p:cNvPr>
          <p:cNvSpPr/>
          <p:nvPr/>
        </p:nvSpPr>
        <p:spPr bwMode="auto">
          <a:xfrm>
            <a:off x="2515118" y="532523"/>
            <a:ext cx="1716588" cy="709352"/>
          </a:xfrm>
          <a:prstGeom prst="rect">
            <a:avLst/>
          </a:prstGeom>
          <a:solidFill>
            <a:srgbClr val="B6302E"/>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a:solidFill>
                <a:prstClr val="black"/>
              </a:solidFill>
              <a:latin typeface="Arial" pitchFamily="34" charset="0"/>
              <a:ea typeface="宋体" pitchFamily="2" charset="-122"/>
            </a:endParaRPr>
          </a:p>
        </p:txBody>
      </p:sp>
    </p:spTree>
    <p:extLst>
      <p:ext uri="{BB962C8B-B14F-4D97-AF65-F5344CB8AC3E}">
        <p14:creationId xmlns:p14="http://schemas.microsoft.com/office/powerpoint/2010/main" val="3887754456"/>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182</TotalTime>
  <Words>612</Words>
  <Application>Microsoft Office PowerPoint</Application>
  <PresentationFormat>宽屏</PresentationFormat>
  <Paragraphs>28</Paragraphs>
  <Slides>8</Slides>
  <Notes>0</Notes>
  <HiddenSlides>0</HiddenSlides>
  <MMClips>1</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8</vt:i4>
      </vt:variant>
    </vt:vector>
  </HeadingPairs>
  <TitlesOfParts>
    <vt:vector size="14" baseType="lpstr">
      <vt:lpstr>等线</vt:lpstr>
      <vt:lpstr>等线 Light</vt:lpstr>
      <vt:lpstr>微软雅黑</vt:lpstr>
      <vt:lpstr>Arial</vt:lpstr>
      <vt:lpstr>Calibri</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志超 黄</dc:creator>
  <cp:lastModifiedBy>志超 黄</cp:lastModifiedBy>
  <cp:revision>16</cp:revision>
  <dcterms:created xsi:type="dcterms:W3CDTF">2018-12-16T13:48:46Z</dcterms:created>
  <dcterms:modified xsi:type="dcterms:W3CDTF">2018-12-28T09:22:36Z</dcterms:modified>
</cp:coreProperties>
</file>